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0"/>
  </p:notesMasterIdLst>
  <p:sldIdLst>
    <p:sldId id="256" r:id="rId2"/>
    <p:sldId id="312" r:id="rId3"/>
    <p:sldId id="313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30" r:id="rId17"/>
    <p:sldId id="329" r:id="rId18"/>
    <p:sldId id="328" r:id="rId19"/>
  </p:sldIdLst>
  <p:sldSz cx="9144000" cy="5143500" type="screen16x9"/>
  <p:notesSz cx="6858000" cy="9144000"/>
  <p:embeddedFontLst>
    <p:embeddedFont>
      <p:font typeface="Dancing Script" panose="020B0604020202020204" charset="0"/>
      <p:regular r:id="rId21"/>
      <p:bold r:id="rId22"/>
    </p:embeddedFont>
    <p:embeddedFont>
      <p:font typeface="Delius Swash Cap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8D548D-032A-4213-9600-253C4210A399}">
  <a:tblStyle styleId="{F88D548D-032A-4213-9600-253C4210A3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>
        <p:scale>
          <a:sx n="75" d="100"/>
          <a:sy n="75" d="100"/>
        </p:scale>
        <p:origin x="2610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52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75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8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41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89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82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3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7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55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3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4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21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4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8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1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8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0" name="Google Shape;10;p2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3001400" y="1217528"/>
            <a:ext cx="5581800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50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3666200" y="3517936"/>
            <a:ext cx="4252200" cy="486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8675588" y="4708063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485413" y="105365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414550" y="616100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3497325" y="453715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74625" y="105365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989588" y="39516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800675" y="4340788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5032475" y="4607963"/>
            <a:ext cx="311900" cy="314700"/>
            <a:chOff x="8571050" y="1873050"/>
            <a:chExt cx="311900" cy="314700"/>
          </a:xfrm>
        </p:grpSpPr>
        <p:sp>
          <p:nvSpPr>
            <p:cNvPr id="45" name="Google Shape;45;p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1541184" y="829733"/>
            <a:ext cx="686239" cy="223927"/>
            <a:chOff x="3798300" y="2287225"/>
            <a:chExt cx="730975" cy="238525"/>
          </a:xfrm>
        </p:grpSpPr>
        <p:sp>
          <p:nvSpPr>
            <p:cNvPr id="50" name="Google Shape;50;p2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553320" y="4416698"/>
            <a:ext cx="545748" cy="159103"/>
            <a:chOff x="5393300" y="2420750"/>
            <a:chExt cx="581325" cy="169475"/>
          </a:xfrm>
        </p:grpSpPr>
        <p:sp>
          <p:nvSpPr>
            <p:cNvPr id="53" name="Google Shape;53;p2"/>
            <p:cNvSpPr/>
            <p:nvPr/>
          </p:nvSpPr>
          <p:spPr>
            <a:xfrm>
              <a:off x="5393300" y="2420750"/>
              <a:ext cx="581325" cy="169475"/>
            </a:xfrm>
            <a:custGeom>
              <a:avLst/>
              <a:gdLst/>
              <a:ahLst/>
              <a:cxnLst/>
              <a:rect l="l" t="t" r="r" b="b"/>
              <a:pathLst>
                <a:path w="23253" h="6779" extrusionOk="0">
                  <a:moveTo>
                    <a:pt x="13116" y="2293"/>
                  </a:moveTo>
                  <a:cubicBezTo>
                    <a:pt x="13135" y="2304"/>
                    <a:pt x="13154" y="2315"/>
                    <a:pt x="13172" y="2326"/>
                  </a:cubicBezTo>
                  <a:cubicBezTo>
                    <a:pt x="13906" y="2759"/>
                    <a:pt x="14573" y="3560"/>
                    <a:pt x="14440" y="4494"/>
                  </a:cubicBezTo>
                  <a:cubicBezTo>
                    <a:pt x="14374" y="4890"/>
                    <a:pt x="14133" y="5127"/>
                    <a:pt x="13834" y="5127"/>
                  </a:cubicBezTo>
                  <a:cubicBezTo>
                    <a:pt x="13679" y="5127"/>
                    <a:pt x="13509" y="5064"/>
                    <a:pt x="13339" y="4928"/>
                  </a:cubicBezTo>
                  <a:cubicBezTo>
                    <a:pt x="12972" y="4594"/>
                    <a:pt x="12772" y="4094"/>
                    <a:pt x="12805" y="3593"/>
                  </a:cubicBezTo>
                  <a:cubicBezTo>
                    <a:pt x="12791" y="3083"/>
                    <a:pt x="12907" y="2651"/>
                    <a:pt x="13116" y="2293"/>
                  </a:cubicBezTo>
                  <a:close/>
                  <a:moveTo>
                    <a:pt x="15863" y="0"/>
                  </a:moveTo>
                  <a:cubicBezTo>
                    <a:pt x="14729" y="0"/>
                    <a:pt x="13609" y="359"/>
                    <a:pt x="12840" y="1117"/>
                  </a:cubicBezTo>
                  <a:lnTo>
                    <a:pt x="12840" y="1117"/>
                  </a:lnTo>
                  <a:cubicBezTo>
                    <a:pt x="12235" y="894"/>
                    <a:pt x="11591" y="777"/>
                    <a:pt x="10991" y="777"/>
                  </a:cubicBezTo>
                  <a:cubicBezTo>
                    <a:pt x="10871" y="777"/>
                    <a:pt x="10753" y="782"/>
                    <a:pt x="10637" y="791"/>
                  </a:cubicBezTo>
                  <a:cubicBezTo>
                    <a:pt x="8969" y="958"/>
                    <a:pt x="7468" y="1725"/>
                    <a:pt x="5967" y="2359"/>
                  </a:cubicBezTo>
                  <a:cubicBezTo>
                    <a:pt x="4938" y="2762"/>
                    <a:pt x="3758" y="3165"/>
                    <a:pt x="2610" y="3165"/>
                  </a:cubicBezTo>
                  <a:cubicBezTo>
                    <a:pt x="2046" y="3165"/>
                    <a:pt x="1490" y="3068"/>
                    <a:pt x="963" y="2826"/>
                  </a:cubicBezTo>
                  <a:cubicBezTo>
                    <a:pt x="897" y="2797"/>
                    <a:pt x="831" y="2784"/>
                    <a:pt x="767" y="2784"/>
                  </a:cubicBezTo>
                  <a:cubicBezTo>
                    <a:pt x="322" y="2784"/>
                    <a:pt x="0" y="3427"/>
                    <a:pt x="496" y="3660"/>
                  </a:cubicBezTo>
                  <a:cubicBezTo>
                    <a:pt x="1196" y="3972"/>
                    <a:pt x="1906" y="4100"/>
                    <a:pt x="2617" y="4100"/>
                  </a:cubicBezTo>
                  <a:cubicBezTo>
                    <a:pt x="4108" y="4100"/>
                    <a:pt x="5600" y="3536"/>
                    <a:pt x="7001" y="2926"/>
                  </a:cubicBezTo>
                  <a:cubicBezTo>
                    <a:pt x="8283" y="2374"/>
                    <a:pt x="9697" y="1762"/>
                    <a:pt x="11088" y="1762"/>
                  </a:cubicBezTo>
                  <a:cubicBezTo>
                    <a:pt x="11476" y="1762"/>
                    <a:pt x="11863" y="1810"/>
                    <a:pt x="12244" y="1920"/>
                  </a:cubicBezTo>
                  <a:lnTo>
                    <a:pt x="12244" y="1920"/>
                  </a:lnTo>
                  <a:cubicBezTo>
                    <a:pt x="12088" y="2219"/>
                    <a:pt x="11972" y="2554"/>
                    <a:pt x="11905" y="2926"/>
                  </a:cubicBezTo>
                  <a:cubicBezTo>
                    <a:pt x="11704" y="3994"/>
                    <a:pt x="12038" y="5261"/>
                    <a:pt x="13039" y="5828"/>
                  </a:cubicBezTo>
                  <a:cubicBezTo>
                    <a:pt x="13313" y="5985"/>
                    <a:pt x="13584" y="6055"/>
                    <a:pt x="13839" y="6055"/>
                  </a:cubicBezTo>
                  <a:cubicBezTo>
                    <a:pt x="14667" y="6055"/>
                    <a:pt x="15323" y="5312"/>
                    <a:pt x="15374" y="4394"/>
                  </a:cubicBezTo>
                  <a:cubicBezTo>
                    <a:pt x="15459" y="3149"/>
                    <a:pt x="14759" y="2191"/>
                    <a:pt x="13778" y="1575"/>
                  </a:cubicBezTo>
                  <a:lnTo>
                    <a:pt x="13778" y="1575"/>
                  </a:lnTo>
                  <a:cubicBezTo>
                    <a:pt x="14376" y="1144"/>
                    <a:pt x="15176" y="939"/>
                    <a:pt x="15967" y="939"/>
                  </a:cubicBezTo>
                  <a:cubicBezTo>
                    <a:pt x="16407" y="939"/>
                    <a:pt x="16844" y="1002"/>
                    <a:pt x="17242" y="1125"/>
                  </a:cubicBezTo>
                  <a:cubicBezTo>
                    <a:pt x="18443" y="1592"/>
                    <a:pt x="19543" y="2326"/>
                    <a:pt x="20411" y="3293"/>
                  </a:cubicBezTo>
                  <a:cubicBezTo>
                    <a:pt x="21311" y="4160"/>
                    <a:pt x="22079" y="5161"/>
                    <a:pt x="22279" y="6429"/>
                  </a:cubicBezTo>
                  <a:cubicBezTo>
                    <a:pt x="22319" y="6673"/>
                    <a:pt x="22492" y="6779"/>
                    <a:pt x="22678" y="6779"/>
                  </a:cubicBezTo>
                  <a:cubicBezTo>
                    <a:pt x="22951" y="6779"/>
                    <a:pt x="23252" y="6552"/>
                    <a:pt x="23213" y="6195"/>
                  </a:cubicBezTo>
                  <a:cubicBezTo>
                    <a:pt x="22979" y="4828"/>
                    <a:pt x="22145" y="3693"/>
                    <a:pt x="21211" y="2726"/>
                  </a:cubicBezTo>
                  <a:cubicBezTo>
                    <a:pt x="20244" y="1725"/>
                    <a:pt x="19110" y="925"/>
                    <a:pt x="17875" y="391"/>
                  </a:cubicBezTo>
                  <a:cubicBezTo>
                    <a:pt x="17250" y="134"/>
                    <a:pt x="16554" y="0"/>
                    <a:pt x="15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95700" y="2435100"/>
              <a:ext cx="80900" cy="141375"/>
            </a:xfrm>
            <a:custGeom>
              <a:avLst/>
              <a:gdLst/>
              <a:ahLst/>
              <a:cxnLst/>
              <a:rect l="l" t="t" r="r" b="b"/>
              <a:pathLst>
                <a:path w="3236" h="5655" extrusionOk="0">
                  <a:moveTo>
                    <a:pt x="2715" y="1"/>
                  </a:moveTo>
                  <a:cubicBezTo>
                    <a:pt x="2594" y="1"/>
                    <a:pt x="2469" y="51"/>
                    <a:pt x="2368" y="151"/>
                  </a:cubicBezTo>
                  <a:lnTo>
                    <a:pt x="1068" y="1251"/>
                  </a:lnTo>
                  <a:cubicBezTo>
                    <a:pt x="701" y="1552"/>
                    <a:pt x="200" y="1885"/>
                    <a:pt x="100" y="2386"/>
                  </a:cubicBezTo>
                  <a:cubicBezTo>
                    <a:pt x="0" y="2919"/>
                    <a:pt x="334" y="3520"/>
                    <a:pt x="567" y="3987"/>
                  </a:cubicBezTo>
                  <a:cubicBezTo>
                    <a:pt x="834" y="4487"/>
                    <a:pt x="1134" y="4987"/>
                    <a:pt x="1468" y="5454"/>
                  </a:cubicBezTo>
                  <a:cubicBezTo>
                    <a:pt x="1558" y="5595"/>
                    <a:pt x="1697" y="5654"/>
                    <a:pt x="1838" y="5654"/>
                  </a:cubicBezTo>
                  <a:cubicBezTo>
                    <a:pt x="2165" y="5654"/>
                    <a:pt x="2501" y="5337"/>
                    <a:pt x="2268" y="4987"/>
                  </a:cubicBezTo>
                  <a:lnTo>
                    <a:pt x="2235" y="4987"/>
                  </a:lnTo>
                  <a:cubicBezTo>
                    <a:pt x="1968" y="4587"/>
                    <a:pt x="1735" y="4187"/>
                    <a:pt x="1501" y="3753"/>
                  </a:cubicBezTo>
                  <a:cubicBezTo>
                    <a:pt x="1368" y="3553"/>
                    <a:pt x="1268" y="3353"/>
                    <a:pt x="1168" y="3153"/>
                  </a:cubicBezTo>
                  <a:cubicBezTo>
                    <a:pt x="1068" y="2953"/>
                    <a:pt x="934" y="2753"/>
                    <a:pt x="1001" y="2586"/>
                  </a:cubicBezTo>
                  <a:cubicBezTo>
                    <a:pt x="1068" y="2386"/>
                    <a:pt x="1201" y="2319"/>
                    <a:pt x="1301" y="2252"/>
                  </a:cubicBezTo>
                  <a:lnTo>
                    <a:pt x="1835" y="1785"/>
                  </a:lnTo>
                  <a:lnTo>
                    <a:pt x="3036" y="784"/>
                  </a:lnTo>
                  <a:cubicBezTo>
                    <a:pt x="3236" y="618"/>
                    <a:pt x="3236" y="317"/>
                    <a:pt x="3036" y="151"/>
                  </a:cubicBezTo>
                  <a:cubicBezTo>
                    <a:pt x="2952" y="51"/>
                    <a:pt x="2835" y="1"/>
                    <a:pt x="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39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683" name="Google Shape;1683;p39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39"/>
          <p:cNvSpPr/>
          <p:nvPr/>
        </p:nvSpPr>
        <p:spPr>
          <a:xfrm flipH="1">
            <a:off x="360423" y="3498675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9"/>
          <p:cNvSpPr/>
          <p:nvPr/>
        </p:nvSpPr>
        <p:spPr>
          <a:xfrm flipH="1">
            <a:off x="5039723" y="454938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39"/>
          <p:cNvSpPr/>
          <p:nvPr/>
        </p:nvSpPr>
        <p:spPr>
          <a:xfrm flipH="1">
            <a:off x="8140473" y="452375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9"/>
          <p:cNvSpPr/>
          <p:nvPr/>
        </p:nvSpPr>
        <p:spPr>
          <a:xfrm flipH="1">
            <a:off x="677773" y="2076088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39"/>
          <p:cNvSpPr/>
          <p:nvPr/>
        </p:nvSpPr>
        <p:spPr>
          <a:xfrm flipH="1">
            <a:off x="5370498" y="4344025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39"/>
          <p:cNvSpPr/>
          <p:nvPr/>
        </p:nvSpPr>
        <p:spPr>
          <a:xfrm flipH="1">
            <a:off x="8388248" y="4637588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39"/>
          <p:cNvSpPr/>
          <p:nvPr/>
        </p:nvSpPr>
        <p:spPr>
          <a:xfrm flipH="1">
            <a:off x="630173" y="380063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39"/>
          <p:cNvGrpSpPr/>
          <p:nvPr/>
        </p:nvGrpSpPr>
        <p:grpSpPr>
          <a:xfrm>
            <a:off x="3569448" y="1303738"/>
            <a:ext cx="529900" cy="149350"/>
            <a:chOff x="3898800" y="2624300"/>
            <a:chExt cx="529900" cy="149350"/>
          </a:xfrm>
        </p:grpSpPr>
        <p:sp>
          <p:nvSpPr>
            <p:cNvPr id="1716" name="Google Shape;1716;p39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39"/>
          <p:cNvGrpSpPr/>
          <p:nvPr/>
        </p:nvGrpSpPr>
        <p:grpSpPr>
          <a:xfrm flipH="1">
            <a:off x="2809210" y="4718175"/>
            <a:ext cx="581325" cy="169475"/>
            <a:chOff x="5393300" y="2420750"/>
            <a:chExt cx="581325" cy="169475"/>
          </a:xfrm>
        </p:grpSpPr>
        <p:sp>
          <p:nvSpPr>
            <p:cNvPr id="1719" name="Google Shape;1719;p39"/>
            <p:cNvSpPr/>
            <p:nvPr/>
          </p:nvSpPr>
          <p:spPr>
            <a:xfrm>
              <a:off x="5393300" y="2420750"/>
              <a:ext cx="581325" cy="169475"/>
            </a:xfrm>
            <a:custGeom>
              <a:avLst/>
              <a:gdLst/>
              <a:ahLst/>
              <a:cxnLst/>
              <a:rect l="l" t="t" r="r" b="b"/>
              <a:pathLst>
                <a:path w="23253" h="6779" extrusionOk="0">
                  <a:moveTo>
                    <a:pt x="13116" y="2293"/>
                  </a:moveTo>
                  <a:cubicBezTo>
                    <a:pt x="13135" y="2304"/>
                    <a:pt x="13154" y="2315"/>
                    <a:pt x="13172" y="2326"/>
                  </a:cubicBezTo>
                  <a:cubicBezTo>
                    <a:pt x="13906" y="2759"/>
                    <a:pt x="14573" y="3560"/>
                    <a:pt x="14440" y="4494"/>
                  </a:cubicBezTo>
                  <a:cubicBezTo>
                    <a:pt x="14374" y="4890"/>
                    <a:pt x="14133" y="5127"/>
                    <a:pt x="13834" y="5127"/>
                  </a:cubicBezTo>
                  <a:cubicBezTo>
                    <a:pt x="13679" y="5127"/>
                    <a:pt x="13509" y="5064"/>
                    <a:pt x="13339" y="4928"/>
                  </a:cubicBezTo>
                  <a:cubicBezTo>
                    <a:pt x="12972" y="4594"/>
                    <a:pt x="12772" y="4094"/>
                    <a:pt x="12805" y="3593"/>
                  </a:cubicBezTo>
                  <a:cubicBezTo>
                    <a:pt x="12791" y="3083"/>
                    <a:pt x="12907" y="2651"/>
                    <a:pt x="13116" y="2293"/>
                  </a:cubicBezTo>
                  <a:close/>
                  <a:moveTo>
                    <a:pt x="15863" y="0"/>
                  </a:moveTo>
                  <a:cubicBezTo>
                    <a:pt x="14729" y="0"/>
                    <a:pt x="13609" y="359"/>
                    <a:pt x="12840" y="1117"/>
                  </a:cubicBezTo>
                  <a:lnTo>
                    <a:pt x="12840" y="1117"/>
                  </a:lnTo>
                  <a:cubicBezTo>
                    <a:pt x="12235" y="894"/>
                    <a:pt x="11591" y="777"/>
                    <a:pt x="10991" y="777"/>
                  </a:cubicBezTo>
                  <a:cubicBezTo>
                    <a:pt x="10871" y="777"/>
                    <a:pt x="10753" y="782"/>
                    <a:pt x="10637" y="791"/>
                  </a:cubicBezTo>
                  <a:cubicBezTo>
                    <a:pt x="8969" y="958"/>
                    <a:pt x="7468" y="1725"/>
                    <a:pt x="5967" y="2359"/>
                  </a:cubicBezTo>
                  <a:cubicBezTo>
                    <a:pt x="4938" y="2762"/>
                    <a:pt x="3758" y="3165"/>
                    <a:pt x="2610" y="3165"/>
                  </a:cubicBezTo>
                  <a:cubicBezTo>
                    <a:pt x="2046" y="3165"/>
                    <a:pt x="1490" y="3068"/>
                    <a:pt x="963" y="2826"/>
                  </a:cubicBezTo>
                  <a:cubicBezTo>
                    <a:pt x="897" y="2797"/>
                    <a:pt x="831" y="2784"/>
                    <a:pt x="767" y="2784"/>
                  </a:cubicBezTo>
                  <a:cubicBezTo>
                    <a:pt x="322" y="2784"/>
                    <a:pt x="0" y="3427"/>
                    <a:pt x="496" y="3660"/>
                  </a:cubicBezTo>
                  <a:cubicBezTo>
                    <a:pt x="1196" y="3972"/>
                    <a:pt x="1906" y="4100"/>
                    <a:pt x="2617" y="4100"/>
                  </a:cubicBezTo>
                  <a:cubicBezTo>
                    <a:pt x="4108" y="4100"/>
                    <a:pt x="5600" y="3536"/>
                    <a:pt x="7001" y="2926"/>
                  </a:cubicBezTo>
                  <a:cubicBezTo>
                    <a:pt x="8283" y="2374"/>
                    <a:pt x="9697" y="1762"/>
                    <a:pt x="11088" y="1762"/>
                  </a:cubicBezTo>
                  <a:cubicBezTo>
                    <a:pt x="11476" y="1762"/>
                    <a:pt x="11863" y="1810"/>
                    <a:pt x="12244" y="1920"/>
                  </a:cubicBezTo>
                  <a:lnTo>
                    <a:pt x="12244" y="1920"/>
                  </a:lnTo>
                  <a:cubicBezTo>
                    <a:pt x="12088" y="2219"/>
                    <a:pt x="11972" y="2554"/>
                    <a:pt x="11905" y="2926"/>
                  </a:cubicBezTo>
                  <a:cubicBezTo>
                    <a:pt x="11704" y="3994"/>
                    <a:pt x="12038" y="5261"/>
                    <a:pt x="13039" y="5828"/>
                  </a:cubicBezTo>
                  <a:cubicBezTo>
                    <a:pt x="13313" y="5985"/>
                    <a:pt x="13584" y="6055"/>
                    <a:pt x="13839" y="6055"/>
                  </a:cubicBezTo>
                  <a:cubicBezTo>
                    <a:pt x="14667" y="6055"/>
                    <a:pt x="15323" y="5312"/>
                    <a:pt x="15374" y="4394"/>
                  </a:cubicBezTo>
                  <a:cubicBezTo>
                    <a:pt x="15459" y="3149"/>
                    <a:pt x="14759" y="2191"/>
                    <a:pt x="13778" y="1575"/>
                  </a:cubicBezTo>
                  <a:lnTo>
                    <a:pt x="13778" y="1575"/>
                  </a:lnTo>
                  <a:cubicBezTo>
                    <a:pt x="14376" y="1144"/>
                    <a:pt x="15176" y="939"/>
                    <a:pt x="15967" y="939"/>
                  </a:cubicBezTo>
                  <a:cubicBezTo>
                    <a:pt x="16407" y="939"/>
                    <a:pt x="16844" y="1002"/>
                    <a:pt x="17242" y="1125"/>
                  </a:cubicBezTo>
                  <a:cubicBezTo>
                    <a:pt x="18443" y="1592"/>
                    <a:pt x="19543" y="2326"/>
                    <a:pt x="20411" y="3293"/>
                  </a:cubicBezTo>
                  <a:cubicBezTo>
                    <a:pt x="21311" y="4160"/>
                    <a:pt x="22079" y="5161"/>
                    <a:pt x="22279" y="6429"/>
                  </a:cubicBezTo>
                  <a:cubicBezTo>
                    <a:pt x="22319" y="6673"/>
                    <a:pt x="22492" y="6779"/>
                    <a:pt x="22678" y="6779"/>
                  </a:cubicBezTo>
                  <a:cubicBezTo>
                    <a:pt x="22951" y="6779"/>
                    <a:pt x="23252" y="6552"/>
                    <a:pt x="23213" y="6195"/>
                  </a:cubicBezTo>
                  <a:cubicBezTo>
                    <a:pt x="22979" y="4828"/>
                    <a:pt x="22145" y="3693"/>
                    <a:pt x="21211" y="2726"/>
                  </a:cubicBezTo>
                  <a:cubicBezTo>
                    <a:pt x="20244" y="1725"/>
                    <a:pt x="19110" y="925"/>
                    <a:pt x="17875" y="391"/>
                  </a:cubicBezTo>
                  <a:cubicBezTo>
                    <a:pt x="17250" y="134"/>
                    <a:pt x="16554" y="0"/>
                    <a:pt x="15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5395700" y="2435100"/>
              <a:ext cx="80900" cy="141375"/>
            </a:xfrm>
            <a:custGeom>
              <a:avLst/>
              <a:gdLst/>
              <a:ahLst/>
              <a:cxnLst/>
              <a:rect l="l" t="t" r="r" b="b"/>
              <a:pathLst>
                <a:path w="3236" h="5655" extrusionOk="0">
                  <a:moveTo>
                    <a:pt x="2715" y="1"/>
                  </a:moveTo>
                  <a:cubicBezTo>
                    <a:pt x="2594" y="1"/>
                    <a:pt x="2469" y="51"/>
                    <a:pt x="2368" y="151"/>
                  </a:cubicBezTo>
                  <a:lnTo>
                    <a:pt x="1068" y="1251"/>
                  </a:lnTo>
                  <a:cubicBezTo>
                    <a:pt x="701" y="1552"/>
                    <a:pt x="200" y="1885"/>
                    <a:pt x="100" y="2386"/>
                  </a:cubicBezTo>
                  <a:cubicBezTo>
                    <a:pt x="0" y="2919"/>
                    <a:pt x="334" y="3520"/>
                    <a:pt x="567" y="3987"/>
                  </a:cubicBezTo>
                  <a:cubicBezTo>
                    <a:pt x="834" y="4487"/>
                    <a:pt x="1134" y="4987"/>
                    <a:pt x="1468" y="5454"/>
                  </a:cubicBezTo>
                  <a:cubicBezTo>
                    <a:pt x="1558" y="5595"/>
                    <a:pt x="1697" y="5654"/>
                    <a:pt x="1838" y="5654"/>
                  </a:cubicBezTo>
                  <a:cubicBezTo>
                    <a:pt x="2165" y="5654"/>
                    <a:pt x="2501" y="5337"/>
                    <a:pt x="2268" y="4987"/>
                  </a:cubicBezTo>
                  <a:lnTo>
                    <a:pt x="2235" y="4987"/>
                  </a:lnTo>
                  <a:cubicBezTo>
                    <a:pt x="1968" y="4587"/>
                    <a:pt x="1735" y="4187"/>
                    <a:pt x="1501" y="3753"/>
                  </a:cubicBezTo>
                  <a:cubicBezTo>
                    <a:pt x="1368" y="3553"/>
                    <a:pt x="1268" y="3353"/>
                    <a:pt x="1168" y="3153"/>
                  </a:cubicBezTo>
                  <a:cubicBezTo>
                    <a:pt x="1068" y="2953"/>
                    <a:pt x="934" y="2753"/>
                    <a:pt x="1001" y="2586"/>
                  </a:cubicBezTo>
                  <a:cubicBezTo>
                    <a:pt x="1068" y="2386"/>
                    <a:pt x="1201" y="2319"/>
                    <a:pt x="1301" y="2252"/>
                  </a:cubicBezTo>
                  <a:lnTo>
                    <a:pt x="1835" y="1785"/>
                  </a:lnTo>
                  <a:lnTo>
                    <a:pt x="3036" y="784"/>
                  </a:lnTo>
                  <a:cubicBezTo>
                    <a:pt x="3236" y="618"/>
                    <a:pt x="3236" y="317"/>
                    <a:pt x="3036" y="151"/>
                  </a:cubicBezTo>
                  <a:cubicBezTo>
                    <a:pt x="2952" y="51"/>
                    <a:pt x="2835" y="1"/>
                    <a:pt x="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40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723" name="Google Shape;1723;p40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40"/>
          <p:cNvSpPr/>
          <p:nvPr/>
        </p:nvSpPr>
        <p:spPr>
          <a:xfrm>
            <a:off x="5277925" y="483215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0"/>
          <p:cNvSpPr/>
          <p:nvPr/>
        </p:nvSpPr>
        <p:spPr>
          <a:xfrm>
            <a:off x="2030950" y="484910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0"/>
          <p:cNvSpPr/>
          <p:nvPr/>
        </p:nvSpPr>
        <p:spPr>
          <a:xfrm>
            <a:off x="6922025" y="650375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0"/>
          <p:cNvSpPr/>
          <p:nvPr/>
        </p:nvSpPr>
        <p:spPr>
          <a:xfrm>
            <a:off x="2030950" y="650375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0"/>
          <p:cNvSpPr/>
          <p:nvPr/>
        </p:nvSpPr>
        <p:spPr>
          <a:xfrm>
            <a:off x="8604013" y="216666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0"/>
          <p:cNvSpPr/>
          <p:nvPr/>
        </p:nvSpPr>
        <p:spPr>
          <a:xfrm>
            <a:off x="8064500" y="4538200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4" name="Google Shape;1754;p40"/>
          <p:cNvGrpSpPr/>
          <p:nvPr/>
        </p:nvGrpSpPr>
        <p:grpSpPr>
          <a:xfrm>
            <a:off x="378088" y="2730938"/>
            <a:ext cx="730975" cy="238525"/>
            <a:chOff x="3798300" y="2287225"/>
            <a:chExt cx="730975" cy="238525"/>
          </a:xfrm>
        </p:grpSpPr>
        <p:sp>
          <p:nvSpPr>
            <p:cNvPr id="1755" name="Google Shape;1755;p40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0"/>
          <p:cNvGrpSpPr/>
          <p:nvPr/>
        </p:nvGrpSpPr>
        <p:grpSpPr>
          <a:xfrm>
            <a:off x="8064488" y="2661000"/>
            <a:ext cx="529900" cy="149350"/>
            <a:chOff x="3898800" y="2624300"/>
            <a:chExt cx="529900" cy="149350"/>
          </a:xfrm>
        </p:grpSpPr>
        <p:sp>
          <p:nvSpPr>
            <p:cNvPr id="1758" name="Google Shape;1758;p40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41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762" name="Google Shape;1762;p41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41"/>
          <p:cNvSpPr/>
          <p:nvPr/>
        </p:nvSpPr>
        <p:spPr>
          <a:xfrm>
            <a:off x="8718050" y="377980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1"/>
          <p:cNvSpPr/>
          <p:nvPr/>
        </p:nvSpPr>
        <p:spPr>
          <a:xfrm>
            <a:off x="5349125" y="490155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1"/>
          <p:cNvSpPr/>
          <p:nvPr/>
        </p:nvSpPr>
        <p:spPr>
          <a:xfrm>
            <a:off x="350200" y="4565113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1"/>
          <p:cNvSpPr/>
          <p:nvPr/>
        </p:nvSpPr>
        <p:spPr>
          <a:xfrm>
            <a:off x="7166000" y="481490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1"/>
          <p:cNvSpPr/>
          <p:nvPr/>
        </p:nvSpPr>
        <p:spPr>
          <a:xfrm>
            <a:off x="891300" y="591825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1"/>
          <p:cNvSpPr/>
          <p:nvPr/>
        </p:nvSpPr>
        <p:spPr>
          <a:xfrm>
            <a:off x="233038" y="22637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3" name="Google Shape;1793;p41"/>
          <p:cNvGrpSpPr/>
          <p:nvPr/>
        </p:nvGrpSpPr>
        <p:grpSpPr>
          <a:xfrm>
            <a:off x="8118813" y="911138"/>
            <a:ext cx="311900" cy="314700"/>
            <a:chOff x="8571050" y="1873050"/>
            <a:chExt cx="311900" cy="314700"/>
          </a:xfrm>
        </p:grpSpPr>
        <p:sp>
          <p:nvSpPr>
            <p:cNvPr id="1794" name="Google Shape;1794;p41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41"/>
          <p:cNvGrpSpPr/>
          <p:nvPr/>
        </p:nvGrpSpPr>
        <p:grpSpPr>
          <a:xfrm>
            <a:off x="8165825" y="4533300"/>
            <a:ext cx="529900" cy="149350"/>
            <a:chOff x="3898800" y="2624300"/>
            <a:chExt cx="529900" cy="149350"/>
          </a:xfrm>
        </p:grpSpPr>
        <p:sp>
          <p:nvSpPr>
            <p:cNvPr id="1799" name="Google Shape;1799;p41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41"/>
          <p:cNvGrpSpPr/>
          <p:nvPr/>
        </p:nvGrpSpPr>
        <p:grpSpPr>
          <a:xfrm rot="3651682">
            <a:off x="153345" y="1192019"/>
            <a:ext cx="340408" cy="202565"/>
            <a:chOff x="3780075" y="2889150"/>
            <a:chExt cx="340425" cy="202575"/>
          </a:xfrm>
        </p:grpSpPr>
        <p:sp>
          <p:nvSpPr>
            <p:cNvPr id="1802" name="Google Shape;1802;p41"/>
            <p:cNvSpPr/>
            <p:nvPr/>
          </p:nvSpPr>
          <p:spPr>
            <a:xfrm>
              <a:off x="3826225" y="2907725"/>
              <a:ext cx="294275" cy="184000"/>
            </a:xfrm>
            <a:custGeom>
              <a:avLst/>
              <a:gdLst/>
              <a:ahLst/>
              <a:cxnLst/>
              <a:rect l="l" t="t" r="r" b="b"/>
              <a:pathLst>
                <a:path w="11771" h="7360" extrusionOk="0">
                  <a:moveTo>
                    <a:pt x="551" y="1"/>
                  </a:moveTo>
                  <a:cubicBezTo>
                    <a:pt x="326" y="1"/>
                    <a:pt x="101" y="143"/>
                    <a:pt x="68" y="426"/>
                  </a:cubicBezTo>
                  <a:cubicBezTo>
                    <a:pt x="1" y="2194"/>
                    <a:pt x="435" y="3962"/>
                    <a:pt x="1302" y="5530"/>
                  </a:cubicBezTo>
                  <a:cubicBezTo>
                    <a:pt x="2059" y="6773"/>
                    <a:pt x="3188" y="7360"/>
                    <a:pt x="4513" y="7360"/>
                  </a:cubicBezTo>
                  <a:cubicBezTo>
                    <a:pt x="4822" y="7360"/>
                    <a:pt x="5143" y="7328"/>
                    <a:pt x="5472" y="7264"/>
                  </a:cubicBezTo>
                  <a:cubicBezTo>
                    <a:pt x="8474" y="6631"/>
                    <a:pt x="10875" y="4362"/>
                    <a:pt x="11709" y="1393"/>
                  </a:cubicBezTo>
                  <a:cubicBezTo>
                    <a:pt x="11770" y="1048"/>
                    <a:pt x="11497" y="826"/>
                    <a:pt x="11229" y="826"/>
                  </a:cubicBezTo>
                  <a:cubicBezTo>
                    <a:pt x="11057" y="826"/>
                    <a:pt x="10887" y="918"/>
                    <a:pt x="10809" y="1127"/>
                  </a:cubicBezTo>
                  <a:cubicBezTo>
                    <a:pt x="10108" y="3595"/>
                    <a:pt x="8173" y="5563"/>
                    <a:pt x="5705" y="6264"/>
                  </a:cubicBezTo>
                  <a:cubicBezTo>
                    <a:pt x="5338" y="6380"/>
                    <a:pt x="4963" y="6439"/>
                    <a:pt x="4588" y="6439"/>
                  </a:cubicBezTo>
                  <a:cubicBezTo>
                    <a:pt x="4212" y="6439"/>
                    <a:pt x="3837" y="6380"/>
                    <a:pt x="3470" y="6264"/>
                  </a:cubicBezTo>
                  <a:cubicBezTo>
                    <a:pt x="2836" y="5997"/>
                    <a:pt x="2336" y="5530"/>
                    <a:pt x="2036" y="4929"/>
                  </a:cubicBezTo>
                  <a:cubicBezTo>
                    <a:pt x="1302" y="3528"/>
                    <a:pt x="968" y="1994"/>
                    <a:pt x="1035" y="426"/>
                  </a:cubicBezTo>
                  <a:cubicBezTo>
                    <a:pt x="1002" y="143"/>
                    <a:pt x="777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3780075" y="2889150"/>
              <a:ext cx="132075" cy="76975"/>
            </a:xfrm>
            <a:custGeom>
              <a:avLst/>
              <a:gdLst/>
              <a:ahLst/>
              <a:cxnLst/>
              <a:rect l="l" t="t" r="r" b="b"/>
              <a:pathLst>
                <a:path w="5283" h="3079" extrusionOk="0">
                  <a:moveTo>
                    <a:pt x="2227" y="0"/>
                  </a:moveTo>
                  <a:cubicBezTo>
                    <a:pt x="1662" y="0"/>
                    <a:pt x="1372" y="515"/>
                    <a:pt x="1113" y="936"/>
                  </a:cubicBezTo>
                  <a:cubicBezTo>
                    <a:pt x="846" y="1369"/>
                    <a:pt x="513" y="1903"/>
                    <a:pt x="212" y="2403"/>
                  </a:cubicBezTo>
                  <a:cubicBezTo>
                    <a:pt x="1" y="2733"/>
                    <a:pt x="320" y="3078"/>
                    <a:pt x="643" y="3078"/>
                  </a:cubicBezTo>
                  <a:cubicBezTo>
                    <a:pt x="779" y="3078"/>
                    <a:pt x="915" y="3018"/>
                    <a:pt x="1013" y="2870"/>
                  </a:cubicBezTo>
                  <a:cubicBezTo>
                    <a:pt x="1280" y="2470"/>
                    <a:pt x="1513" y="2070"/>
                    <a:pt x="1747" y="1669"/>
                  </a:cubicBezTo>
                  <a:cubicBezTo>
                    <a:pt x="1880" y="1503"/>
                    <a:pt x="1980" y="1303"/>
                    <a:pt x="2114" y="1102"/>
                  </a:cubicBezTo>
                  <a:cubicBezTo>
                    <a:pt x="2147" y="1069"/>
                    <a:pt x="2214" y="936"/>
                    <a:pt x="2281" y="936"/>
                  </a:cubicBezTo>
                  <a:cubicBezTo>
                    <a:pt x="2414" y="936"/>
                    <a:pt x="2614" y="1136"/>
                    <a:pt x="2714" y="1236"/>
                  </a:cubicBezTo>
                  <a:lnTo>
                    <a:pt x="3281" y="1669"/>
                  </a:lnTo>
                  <a:lnTo>
                    <a:pt x="4449" y="2603"/>
                  </a:lnTo>
                  <a:cubicBezTo>
                    <a:pt x="4549" y="2687"/>
                    <a:pt x="4666" y="2729"/>
                    <a:pt x="4782" y="2729"/>
                  </a:cubicBezTo>
                  <a:cubicBezTo>
                    <a:pt x="4899" y="2729"/>
                    <a:pt x="5016" y="2687"/>
                    <a:pt x="5116" y="2603"/>
                  </a:cubicBezTo>
                  <a:cubicBezTo>
                    <a:pt x="5283" y="2403"/>
                    <a:pt x="5283" y="2103"/>
                    <a:pt x="5116" y="1936"/>
                  </a:cubicBezTo>
                  <a:lnTo>
                    <a:pt x="3748" y="836"/>
                  </a:lnTo>
                  <a:cubicBezTo>
                    <a:pt x="3348" y="502"/>
                    <a:pt x="2848" y="2"/>
                    <a:pt x="2281" y="2"/>
                  </a:cubicBezTo>
                  <a:cubicBezTo>
                    <a:pt x="2263" y="1"/>
                    <a:pt x="2245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2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806" name="Google Shape;1806;p42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1" name="Google Shape;1831;p42"/>
          <p:cNvSpPr/>
          <p:nvPr/>
        </p:nvSpPr>
        <p:spPr>
          <a:xfrm>
            <a:off x="3965250" y="958263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2"/>
          <p:cNvSpPr/>
          <p:nvPr/>
        </p:nvSpPr>
        <p:spPr>
          <a:xfrm>
            <a:off x="208500" y="2878650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2"/>
          <p:cNvSpPr/>
          <p:nvPr/>
        </p:nvSpPr>
        <p:spPr>
          <a:xfrm>
            <a:off x="4673538" y="444605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2"/>
          <p:cNvSpPr/>
          <p:nvPr/>
        </p:nvSpPr>
        <p:spPr>
          <a:xfrm>
            <a:off x="353075" y="66470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2"/>
          <p:cNvSpPr/>
          <p:nvPr/>
        </p:nvSpPr>
        <p:spPr>
          <a:xfrm>
            <a:off x="8579100" y="156051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2"/>
          <p:cNvSpPr/>
          <p:nvPr/>
        </p:nvSpPr>
        <p:spPr>
          <a:xfrm>
            <a:off x="6394938" y="44525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42"/>
          <p:cNvGrpSpPr/>
          <p:nvPr/>
        </p:nvGrpSpPr>
        <p:grpSpPr>
          <a:xfrm>
            <a:off x="5220250" y="1443438"/>
            <a:ext cx="311900" cy="314700"/>
            <a:chOff x="8571050" y="1873050"/>
            <a:chExt cx="311900" cy="314700"/>
          </a:xfrm>
        </p:grpSpPr>
        <p:sp>
          <p:nvSpPr>
            <p:cNvPr id="1838" name="Google Shape;1838;p4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2"/>
          <p:cNvGrpSpPr/>
          <p:nvPr/>
        </p:nvGrpSpPr>
        <p:grpSpPr>
          <a:xfrm>
            <a:off x="836125" y="4365463"/>
            <a:ext cx="311900" cy="314700"/>
            <a:chOff x="8571050" y="1873050"/>
            <a:chExt cx="311900" cy="314700"/>
          </a:xfrm>
        </p:grpSpPr>
        <p:sp>
          <p:nvSpPr>
            <p:cNvPr id="1843" name="Google Shape;1843;p4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42"/>
          <p:cNvGrpSpPr/>
          <p:nvPr/>
        </p:nvGrpSpPr>
        <p:grpSpPr>
          <a:xfrm>
            <a:off x="2029863" y="535513"/>
            <a:ext cx="730975" cy="238525"/>
            <a:chOff x="3798300" y="2287225"/>
            <a:chExt cx="730975" cy="238525"/>
          </a:xfrm>
        </p:grpSpPr>
        <p:sp>
          <p:nvSpPr>
            <p:cNvPr id="1848" name="Google Shape;1848;p42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2"/>
          <p:cNvGrpSpPr/>
          <p:nvPr/>
        </p:nvGrpSpPr>
        <p:grpSpPr>
          <a:xfrm>
            <a:off x="8049200" y="4100600"/>
            <a:ext cx="529900" cy="149350"/>
            <a:chOff x="3898800" y="2624300"/>
            <a:chExt cx="529900" cy="149350"/>
          </a:xfrm>
        </p:grpSpPr>
        <p:sp>
          <p:nvSpPr>
            <p:cNvPr id="1851" name="Google Shape;1851;p42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535525"/>
            <a:ext cx="77175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85" r:id="rId3"/>
    <p:sldLayoutId id="2147483686" r:id="rId4"/>
    <p:sldLayoutId id="2147483687" r:id="rId5"/>
    <p:sldLayoutId id="214748368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3.glb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3.glb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17/06/relationships/model3d" Target="../media/model3d5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5.glb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17/06/relationships/model3d" Target="../media/model3d6.glb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en.wikipedia.org/wiki/Optical" TargetMode="External"/><Relationship Id="rId7" Type="http://schemas.microsoft.com/office/2017/06/relationships/model3d" Target="../media/model3d5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aser" TargetMode="External"/><Relationship Id="rId5" Type="http://schemas.openxmlformats.org/officeDocument/2006/relationships/hyperlink" Target="https://en.wikipedia.org/wiki/Projection_screen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en.wikipedia.org/wiki/Image" TargetMode="External"/><Relationship Id="rId9" Type="http://schemas.microsoft.com/office/2017/06/relationships/model3d" Target="../media/model3d6.glb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2582300" y="-2059614"/>
            <a:ext cx="5581800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Output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Organization</a:t>
            </a:r>
            <a:endParaRPr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9516924">
            <a:off x="-2416440" y="895223"/>
            <a:ext cx="1894791" cy="2110469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272230">
            <a:off x="9527013" y="-1072187"/>
            <a:ext cx="1693701" cy="857873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49"/>
          <p:cNvGrpSpPr/>
          <p:nvPr/>
        </p:nvGrpSpPr>
        <p:grpSpPr>
          <a:xfrm rot="8296461">
            <a:off x="6540291" y="5945524"/>
            <a:ext cx="1653875" cy="539976"/>
            <a:chOff x="2564525" y="5223525"/>
            <a:chExt cx="2556110" cy="834547"/>
          </a:xfrm>
        </p:grpSpPr>
        <p:sp>
          <p:nvSpPr>
            <p:cNvPr id="1887" name="Google Shape;1887;p49"/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14600608">
            <a:off x="-1409392" y="4640678"/>
            <a:ext cx="1719380" cy="916216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Desktop Computer">
                <a:extLst>
                  <a:ext uri="{FF2B5EF4-FFF2-40B4-BE49-F238E27FC236}">
                    <a16:creationId xmlns:a16="http://schemas.microsoft.com/office/drawing/2014/main" id="{AF8B6FF3-D969-4D50-9EF2-941B1C233A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698351"/>
                  </p:ext>
                </p:extLst>
              </p:nvPr>
            </p:nvGraphicFramePr>
            <p:xfrm>
              <a:off x="9144000" y="3250289"/>
              <a:ext cx="2829687" cy="15182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29687" cy="1518269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397" ay="194293" az="313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73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Desktop Computer">
                <a:extLst>
                  <a:ext uri="{FF2B5EF4-FFF2-40B4-BE49-F238E27FC236}">
                    <a16:creationId xmlns:a16="http://schemas.microsoft.com/office/drawing/2014/main" id="{AF8B6FF3-D969-4D50-9EF2-941B1C233A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0" y="3250289"/>
                <a:ext cx="2829687" cy="15182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9221773" y="-157741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Input Output Interface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9567948">
            <a:off x="539537" y="-3091523"/>
            <a:ext cx="2629015" cy="2827948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2742304">
            <a:off x="-1735095" y="2054665"/>
            <a:ext cx="1384817" cy="718459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736600" y="695953"/>
            <a:ext cx="8212589" cy="433324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2000" dirty="0"/>
              <a:t>		Peripherals are electromechanical and electromagnetic devices and their manner of operation is different from the operation of the CPU and memory</a:t>
            </a:r>
          </a:p>
          <a:p>
            <a:pPr marL="0" indent="0" algn="l">
              <a:buSzPts val="1100"/>
            </a:pPr>
            <a:endParaRPr lang="en-US" sz="2000" dirty="0">
              <a:solidFill>
                <a:schemeClr val="tx1"/>
              </a:solidFill>
              <a:latin typeface="Delius Swash Caps" panose="020B0604020202020204" charset="0"/>
            </a:endParaRPr>
          </a:p>
          <a:p>
            <a:pPr marL="0" indent="0" algn="l">
              <a:buSzPts val="1100"/>
            </a:pPr>
            <a:r>
              <a:rPr lang="en-US" sz="2000" dirty="0"/>
              <a:t>The data transfer rate of peripherals is usually slower than the transfer rate of the CPU, and consequently, a synchronization mechanism may be needed. </a:t>
            </a:r>
          </a:p>
          <a:p>
            <a:pPr marL="0" indent="0" algn="l">
              <a:buSzPts val="1100"/>
            </a:pPr>
            <a:endParaRPr lang="en-US" sz="2000" dirty="0">
              <a:solidFill>
                <a:schemeClr val="tx1"/>
              </a:solidFill>
              <a:latin typeface="Delius Swash Caps" panose="020B0604020202020204" charset="0"/>
            </a:endParaRPr>
          </a:p>
          <a:p>
            <a:pPr marL="0" indent="0" algn="l">
              <a:buSzPts val="1100"/>
            </a:pPr>
            <a:r>
              <a:rPr lang="en-US" sz="2000" dirty="0"/>
              <a:t>The operating </a:t>
            </a:r>
            <a:r>
              <a:rPr lang="en-US" sz="2000" u="sng" dirty="0"/>
              <a:t>modes</a:t>
            </a:r>
            <a:r>
              <a:rPr lang="en-US" sz="2000" dirty="0"/>
              <a:t> of peripherals are different from each other and each must be controlled so as not to disturb the operation of other peripherals connected to the CPU. </a:t>
            </a:r>
            <a:endParaRPr lang="en-US" sz="1800" dirty="0">
              <a:solidFill>
                <a:schemeClr val="tx1"/>
              </a:solidFill>
              <a:latin typeface="Delius Swash Cap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50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546053" y="-329771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I/O Bus Diagram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9567948">
            <a:off x="-17029" y="2633233"/>
            <a:ext cx="1463244" cy="1407596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3611209">
            <a:off x="7757604" y="233649"/>
            <a:ext cx="1384817" cy="718459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B2D8A7-F92C-4241-9FD5-83330C6A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949466"/>
            <a:ext cx="6756712" cy="38204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EBBAED-B59F-487A-AE06-8346037CECF0}"/>
              </a:ext>
            </a:extLst>
          </p:cNvPr>
          <p:cNvSpPr txBox="1"/>
          <p:nvPr/>
        </p:nvSpPr>
        <p:spPr>
          <a:xfrm>
            <a:off x="7404692" y="-377878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Data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2" name="Graphic 21" descr="Arrow: Straight with solid fill">
            <a:extLst>
              <a:ext uri="{FF2B5EF4-FFF2-40B4-BE49-F238E27FC236}">
                <a16:creationId xmlns:a16="http://schemas.microsoft.com/office/drawing/2014/main" id="{4E2DF663-930B-4D27-BA6C-4AD3575E8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97016">
            <a:off x="7984986" y="-528110"/>
            <a:ext cx="513446" cy="256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C1826C-EA3E-43F7-A33D-E082FF0C5895}"/>
              </a:ext>
            </a:extLst>
          </p:cNvPr>
          <p:cNvSpPr txBox="1"/>
          <p:nvPr/>
        </p:nvSpPr>
        <p:spPr>
          <a:xfrm>
            <a:off x="9401244" y="177156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Address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4" name="Graphic 23" descr="Arrow: Straight with solid fill">
            <a:extLst>
              <a:ext uri="{FF2B5EF4-FFF2-40B4-BE49-F238E27FC236}">
                <a16:creationId xmlns:a16="http://schemas.microsoft.com/office/drawing/2014/main" id="{26BEA896-3143-4921-82C7-2B91E392E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83655">
            <a:off x="10667890" y="-46175"/>
            <a:ext cx="807634" cy="403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EEA0FF-9AA3-40C6-A8BE-7354A1D85888}"/>
              </a:ext>
            </a:extLst>
          </p:cNvPr>
          <p:cNvSpPr txBox="1"/>
          <p:nvPr/>
        </p:nvSpPr>
        <p:spPr>
          <a:xfrm>
            <a:off x="9190374" y="-514437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Control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6" name="Graphic 25" descr="Arrow: Straight with solid fill">
            <a:extLst>
              <a:ext uri="{FF2B5EF4-FFF2-40B4-BE49-F238E27FC236}">
                <a16:creationId xmlns:a16="http://schemas.microsoft.com/office/drawing/2014/main" id="{38C2BD08-5F65-4866-8154-8B3E84181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572964">
            <a:off x="8909217" y="-410546"/>
            <a:ext cx="513446" cy="2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0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325671" y="-39324"/>
            <a:ext cx="5084841" cy="1092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 dirty="0">
                <a:solidFill>
                  <a:schemeClr val="dk1"/>
                </a:solidFill>
                <a:highlight>
                  <a:schemeClr val="dk2"/>
                </a:highlight>
              </a:rPr>
              <a:t>I/O Bus Diagram</a:t>
            </a:r>
            <a:endParaRPr sz="40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9567948">
            <a:off x="539537" y="-3091523"/>
            <a:ext cx="2629015" cy="2827948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2742304">
            <a:off x="-1735095" y="2054665"/>
            <a:ext cx="1384817" cy="718459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B2D8A7-F92C-4241-9FD5-83330C6A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909"/>
            <a:ext cx="6301901" cy="356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76EF5-7EB4-4E35-B7D7-5D3657698D3C}"/>
              </a:ext>
            </a:extLst>
          </p:cNvPr>
          <p:cNvSpPr txBox="1"/>
          <p:nvPr/>
        </p:nvSpPr>
        <p:spPr>
          <a:xfrm>
            <a:off x="3006907" y="1270000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elius Swash Caps" panose="020B0604020202020204" charset="0"/>
              </a:rPr>
              <a:t>i</a:t>
            </a:r>
            <a:r>
              <a:rPr lang="en-US" sz="1800" dirty="0">
                <a:latin typeface="Delius Swash Caps" panose="020B0604020202020204" charset="0"/>
              </a:rPr>
              <a:t>/o Bus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5" name="Graphic 4" descr="Arrow: Straight with solid fill">
            <a:extLst>
              <a:ext uri="{FF2B5EF4-FFF2-40B4-BE49-F238E27FC236}">
                <a16:creationId xmlns:a16="http://schemas.microsoft.com/office/drawing/2014/main" id="{6D11A202-F773-45DE-B40B-1FF0582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551755" y="1578213"/>
            <a:ext cx="513446" cy="2567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D5870C-59E6-4969-AA33-03FE31A16971}"/>
              </a:ext>
            </a:extLst>
          </p:cNvPr>
          <p:cNvSpPr txBox="1"/>
          <p:nvPr/>
        </p:nvSpPr>
        <p:spPr>
          <a:xfrm>
            <a:off x="4494648" y="115069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Data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2BF3089B-2BBB-448F-9916-77DB4DF85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91413">
            <a:off x="5193621" y="1789809"/>
            <a:ext cx="513446" cy="2567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929964-D9FB-48CD-A07B-D40D3DC76CA9}"/>
              </a:ext>
            </a:extLst>
          </p:cNvPr>
          <p:cNvSpPr txBox="1"/>
          <p:nvPr/>
        </p:nvSpPr>
        <p:spPr>
          <a:xfrm>
            <a:off x="5495745" y="1354263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Address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9" name="Graphic 28" descr="Arrow: Straight with solid fill">
            <a:extLst>
              <a:ext uri="{FF2B5EF4-FFF2-40B4-BE49-F238E27FC236}">
                <a16:creationId xmlns:a16="http://schemas.microsoft.com/office/drawing/2014/main" id="{C017AEA4-F30A-4371-9750-AD73036FF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1115" y="2203280"/>
            <a:ext cx="807634" cy="4038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4C6858-8646-45F3-BD5C-CD88D7D7F42F}"/>
              </a:ext>
            </a:extLst>
          </p:cNvPr>
          <p:cNvSpPr txBox="1"/>
          <p:nvPr/>
        </p:nvSpPr>
        <p:spPr>
          <a:xfrm>
            <a:off x="5992605" y="2197216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elius Swash Caps" panose="020B0604020202020204" charset="0"/>
              </a:rPr>
              <a:t>Control</a:t>
            </a:r>
            <a:endParaRPr lang="en-IN" sz="1800" dirty="0">
              <a:latin typeface="Delius Swash Cap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01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2941365" y="417840"/>
            <a:ext cx="3699389" cy="719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 dirty="0">
                <a:solidFill>
                  <a:schemeClr val="dk1"/>
                </a:solidFill>
                <a:highlight>
                  <a:schemeClr val="dk2"/>
                </a:highlight>
              </a:rPr>
              <a:t>I/O Bus-Lines</a:t>
            </a:r>
            <a:endParaRPr sz="40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2D8A7-F92C-4241-9FD5-83330C6A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29" y="2768600"/>
            <a:ext cx="2913950" cy="1647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76EF5-7EB4-4E35-B7D7-5D3657698D3C}"/>
              </a:ext>
            </a:extLst>
          </p:cNvPr>
          <p:cNvSpPr txBox="1"/>
          <p:nvPr/>
        </p:nvSpPr>
        <p:spPr>
          <a:xfrm>
            <a:off x="3456666" y="-677539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elius Swash Caps" panose="020B0604020202020204" charset="0"/>
              </a:rPr>
              <a:t>i</a:t>
            </a:r>
            <a:r>
              <a:rPr lang="en-US" sz="1800" dirty="0">
                <a:latin typeface="Delius Swash Caps" panose="020B0604020202020204" charset="0"/>
              </a:rPr>
              <a:t>/o Bus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5" name="Graphic 4" descr="Arrow: Straight with solid fill">
            <a:extLst>
              <a:ext uri="{FF2B5EF4-FFF2-40B4-BE49-F238E27FC236}">
                <a16:creationId xmlns:a16="http://schemas.microsoft.com/office/drawing/2014/main" id="{6D11A202-F773-45DE-B40B-1FF05824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680583" y="1639769"/>
            <a:ext cx="513446" cy="2567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D5870C-59E6-4969-AA33-03FE31A16971}"/>
              </a:ext>
            </a:extLst>
          </p:cNvPr>
          <p:cNvSpPr txBox="1"/>
          <p:nvPr/>
        </p:nvSpPr>
        <p:spPr>
          <a:xfrm>
            <a:off x="970160" y="1219020"/>
            <a:ext cx="1222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elius Swash Caps" panose="020B0604020202020204" charset="0"/>
              </a:rPr>
              <a:t>Data</a:t>
            </a:r>
            <a:endParaRPr lang="en-IN" sz="2000" dirty="0">
              <a:latin typeface="Delius Swash Caps" panose="020B0604020202020204" charset="0"/>
            </a:endParaRPr>
          </a:p>
        </p:txBody>
      </p: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2BF3089B-2BBB-448F-9916-77DB4DF85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118575">
            <a:off x="5142297" y="-488007"/>
            <a:ext cx="513446" cy="2567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929964-D9FB-48CD-A07B-D40D3DC76CA9}"/>
              </a:ext>
            </a:extLst>
          </p:cNvPr>
          <p:cNvSpPr txBox="1"/>
          <p:nvPr/>
        </p:nvSpPr>
        <p:spPr>
          <a:xfrm>
            <a:off x="3660109" y="1219020"/>
            <a:ext cx="1823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elius Swash Caps" panose="020B0604020202020204" charset="0"/>
              </a:rPr>
              <a:t>Address</a:t>
            </a:r>
            <a:endParaRPr lang="en-IN" sz="1800" dirty="0">
              <a:latin typeface="Delius Swash Caps" panose="020B0604020202020204" charset="0"/>
            </a:endParaRPr>
          </a:p>
        </p:txBody>
      </p:sp>
      <p:pic>
        <p:nvPicPr>
          <p:cNvPr id="29" name="Graphic 28" descr="Arrow: Straight with solid fill">
            <a:extLst>
              <a:ext uri="{FF2B5EF4-FFF2-40B4-BE49-F238E27FC236}">
                <a16:creationId xmlns:a16="http://schemas.microsoft.com/office/drawing/2014/main" id="{C017AEA4-F30A-4371-9750-AD73036FF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488980">
            <a:off x="9645870" y="1971081"/>
            <a:ext cx="807634" cy="4038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4C6858-8646-45F3-BD5C-CD88D7D7F42F}"/>
              </a:ext>
            </a:extLst>
          </p:cNvPr>
          <p:cNvSpPr txBox="1"/>
          <p:nvPr/>
        </p:nvSpPr>
        <p:spPr>
          <a:xfrm>
            <a:off x="6951646" y="1219020"/>
            <a:ext cx="182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elius Swash Caps" panose="020B0604020202020204" charset="0"/>
              </a:rPr>
              <a:t>Control</a:t>
            </a:r>
            <a:endParaRPr lang="en-IN" sz="1800" dirty="0">
              <a:latin typeface="Delius Swash Cap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21465-987E-47A3-A557-A6A8065900A8}"/>
              </a:ext>
            </a:extLst>
          </p:cNvPr>
          <p:cNvSpPr txBox="1"/>
          <p:nvPr/>
        </p:nvSpPr>
        <p:spPr>
          <a:xfrm>
            <a:off x="755813" y="1936712"/>
            <a:ext cx="2185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Line is used to allocate some data from the processor to the peripheral devices and vice-versa.</a:t>
            </a:r>
            <a:endParaRPr lang="en-IN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8ACE7-CA07-4DDE-A4D9-D960BB1328CA}"/>
              </a:ext>
            </a:extLst>
          </p:cNvPr>
          <p:cNvSpPr txBox="1"/>
          <p:nvPr/>
        </p:nvSpPr>
        <p:spPr>
          <a:xfrm>
            <a:off x="3490442" y="1936712"/>
            <a:ext cx="2185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Address line is used to pass an address so that the interface can recognize which peripheral device to activate.</a:t>
            </a:r>
            <a:endParaRPr lang="en-IN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EF483-DA29-4C0B-839E-E96A665DD646}"/>
              </a:ext>
            </a:extLst>
          </p:cNvPr>
          <p:cNvSpPr txBox="1"/>
          <p:nvPr/>
        </p:nvSpPr>
        <p:spPr>
          <a:xfrm>
            <a:off x="6557350" y="2029132"/>
            <a:ext cx="21855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function of control line is to provide various types of instructions that can be performed by the devices.</a:t>
            </a:r>
            <a:endParaRPr lang="en-IN" sz="2000" dirty="0"/>
          </a:p>
        </p:txBody>
      </p:sp>
      <p:grpSp>
        <p:nvGrpSpPr>
          <p:cNvPr id="33" name="Google Shape;1871;p49">
            <a:extLst>
              <a:ext uri="{FF2B5EF4-FFF2-40B4-BE49-F238E27FC236}">
                <a16:creationId xmlns:a16="http://schemas.microsoft.com/office/drawing/2014/main" id="{BC548D46-7905-458C-BCF5-60AF43AE7BDA}"/>
              </a:ext>
            </a:extLst>
          </p:cNvPr>
          <p:cNvGrpSpPr/>
          <p:nvPr/>
        </p:nvGrpSpPr>
        <p:grpSpPr>
          <a:xfrm rot="10290798">
            <a:off x="-1197547" y="-580500"/>
            <a:ext cx="1091960" cy="844346"/>
            <a:chOff x="820950" y="1441799"/>
            <a:chExt cx="1953192" cy="2175517"/>
          </a:xfrm>
        </p:grpSpPr>
        <p:sp>
          <p:nvSpPr>
            <p:cNvPr id="34" name="Google Shape;1872;p49">
              <a:extLst>
                <a:ext uri="{FF2B5EF4-FFF2-40B4-BE49-F238E27FC236}">
                  <a16:creationId xmlns:a16="http://schemas.microsoft.com/office/drawing/2014/main" id="{E9BA19F0-29D5-4E59-B2DA-BFCF9B07BFDF}"/>
                </a:ext>
              </a:extLst>
            </p:cNvPr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73;p49">
              <a:extLst>
                <a:ext uri="{FF2B5EF4-FFF2-40B4-BE49-F238E27FC236}">
                  <a16:creationId xmlns:a16="http://schemas.microsoft.com/office/drawing/2014/main" id="{DBA39101-064F-4276-921F-086EBE9E1566}"/>
                </a:ext>
              </a:extLst>
            </p:cNvPr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74;p49">
              <a:extLst>
                <a:ext uri="{FF2B5EF4-FFF2-40B4-BE49-F238E27FC236}">
                  <a16:creationId xmlns:a16="http://schemas.microsoft.com/office/drawing/2014/main" id="{123BAB19-0D3D-429F-AFE7-1AE88DD08E7D}"/>
                </a:ext>
              </a:extLst>
            </p:cNvPr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5;p49">
              <a:extLst>
                <a:ext uri="{FF2B5EF4-FFF2-40B4-BE49-F238E27FC236}">
                  <a16:creationId xmlns:a16="http://schemas.microsoft.com/office/drawing/2014/main" id="{970ACF5D-2AF3-44BD-A8E4-12233DCF6B4A}"/>
                </a:ext>
              </a:extLst>
            </p:cNvPr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76;p49">
              <a:extLst>
                <a:ext uri="{FF2B5EF4-FFF2-40B4-BE49-F238E27FC236}">
                  <a16:creationId xmlns:a16="http://schemas.microsoft.com/office/drawing/2014/main" id="{63AFFD63-5E1B-434F-BF8D-BF3BAABDF531}"/>
                </a:ext>
              </a:extLst>
            </p:cNvPr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77;p49">
              <a:extLst>
                <a:ext uri="{FF2B5EF4-FFF2-40B4-BE49-F238E27FC236}">
                  <a16:creationId xmlns:a16="http://schemas.microsoft.com/office/drawing/2014/main" id="{9A2955D5-3E2B-4198-A4B9-E446E16F5EC2}"/>
                </a:ext>
              </a:extLst>
            </p:cNvPr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78;p49">
              <a:extLst>
                <a:ext uri="{FF2B5EF4-FFF2-40B4-BE49-F238E27FC236}">
                  <a16:creationId xmlns:a16="http://schemas.microsoft.com/office/drawing/2014/main" id="{09463A3A-D834-4027-B4D7-104D77A744FE}"/>
                </a:ext>
              </a:extLst>
            </p:cNvPr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6795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1856817" y="417840"/>
            <a:ext cx="5624754" cy="39983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  <a:t>Input Output </a:t>
            </a:r>
            <a:b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</a:br>
            <a: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  <a:t>Vs </a:t>
            </a:r>
            <a:b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</a:br>
            <a: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  <a:t>Memory Bus</a:t>
            </a:r>
            <a:endParaRPr sz="60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4" name="Google Shape;1871;p49">
            <a:extLst>
              <a:ext uri="{FF2B5EF4-FFF2-40B4-BE49-F238E27FC236}">
                <a16:creationId xmlns:a16="http://schemas.microsoft.com/office/drawing/2014/main" id="{750ED38B-3786-4557-8701-44A590788BE1}"/>
              </a:ext>
            </a:extLst>
          </p:cNvPr>
          <p:cNvGrpSpPr/>
          <p:nvPr/>
        </p:nvGrpSpPr>
        <p:grpSpPr>
          <a:xfrm rot="21303103">
            <a:off x="641026" y="1730955"/>
            <a:ext cx="1553428" cy="1681589"/>
            <a:chOff x="820950" y="1441799"/>
            <a:chExt cx="1953192" cy="2175517"/>
          </a:xfrm>
        </p:grpSpPr>
        <p:sp>
          <p:nvSpPr>
            <p:cNvPr id="15" name="Google Shape;1872;p49">
              <a:extLst>
                <a:ext uri="{FF2B5EF4-FFF2-40B4-BE49-F238E27FC236}">
                  <a16:creationId xmlns:a16="http://schemas.microsoft.com/office/drawing/2014/main" id="{4A060856-0244-4661-BF7A-CBB39EA3CCEF}"/>
                </a:ext>
              </a:extLst>
            </p:cNvPr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3;p49">
              <a:extLst>
                <a:ext uri="{FF2B5EF4-FFF2-40B4-BE49-F238E27FC236}">
                  <a16:creationId xmlns:a16="http://schemas.microsoft.com/office/drawing/2014/main" id="{A3451245-5EA2-4579-A8E8-6022ABBCE080}"/>
                </a:ext>
              </a:extLst>
            </p:cNvPr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4;p49">
              <a:extLst>
                <a:ext uri="{FF2B5EF4-FFF2-40B4-BE49-F238E27FC236}">
                  <a16:creationId xmlns:a16="http://schemas.microsoft.com/office/drawing/2014/main" id="{6F54E5E8-C082-4B9A-8349-E5114FCF963D}"/>
                </a:ext>
              </a:extLst>
            </p:cNvPr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5;p49">
              <a:extLst>
                <a:ext uri="{FF2B5EF4-FFF2-40B4-BE49-F238E27FC236}">
                  <a16:creationId xmlns:a16="http://schemas.microsoft.com/office/drawing/2014/main" id="{FB17952A-3266-4EE0-B025-D5A56A88EC47}"/>
                </a:ext>
              </a:extLst>
            </p:cNvPr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6;p49">
              <a:extLst>
                <a:ext uri="{FF2B5EF4-FFF2-40B4-BE49-F238E27FC236}">
                  <a16:creationId xmlns:a16="http://schemas.microsoft.com/office/drawing/2014/main" id="{0259B744-8BDF-4DB8-A843-BFC450F013C8}"/>
                </a:ext>
              </a:extLst>
            </p:cNvPr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7;p49">
              <a:extLst>
                <a:ext uri="{FF2B5EF4-FFF2-40B4-BE49-F238E27FC236}">
                  <a16:creationId xmlns:a16="http://schemas.microsoft.com/office/drawing/2014/main" id="{577326CF-4383-46C2-B25E-027D2D7D6887}"/>
                </a:ext>
              </a:extLst>
            </p:cNvPr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8;p49">
              <a:extLst>
                <a:ext uri="{FF2B5EF4-FFF2-40B4-BE49-F238E27FC236}">
                  <a16:creationId xmlns:a16="http://schemas.microsoft.com/office/drawing/2014/main" id="{BA0ADA2E-D47C-4CA0-B99D-51FA82705584}"/>
                </a:ext>
              </a:extLst>
            </p:cNvPr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948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1894916" y="938540"/>
            <a:ext cx="5624754" cy="941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 dirty="0">
                <a:solidFill>
                  <a:schemeClr val="dk1"/>
                </a:solidFill>
                <a:highlight>
                  <a:schemeClr val="dk2"/>
                </a:highlight>
              </a:rPr>
              <a:t>Input Output Vs Memory Bus</a:t>
            </a:r>
            <a:endParaRPr sz="36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sp>
        <p:nvSpPr>
          <p:cNvPr id="4" name="Google Shape;1936;p50">
            <a:extLst>
              <a:ext uri="{FF2B5EF4-FFF2-40B4-BE49-F238E27FC236}">
                <a16:creationId xmlns:a16="http://schemas.microsoft.com/office/drawing/2014/main" id="{12D7B4D5-58A3-4A41-AACF-9072F12BD035}"/>
              </a:ext>
            </a:extLst>
          </p:cNvPr>
          <p:cNvSpPr txBox="1">
            <a:spLocks/>
          </p:cNvSpPr>
          <p:nvPr/>
        </p:nvSpPr>
        <p:spPr>
          <a:xfrm>
            <a:off x="540349" y="1879600"/>
            <a:ext cx="8333889" cy="1981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>
              <a:buSzPts val="1100"/>
            </a:pPr>
            <a:r>
              <a:rPr lang="en-US" sz="2000" dirty="0"/>
              <a:t>In addition to communicating with </a:t>
            </a:r>
            <a:r>
              <a:rPr lang="en-US" sz="2000" dirty="0" err="1"/>
              <a:t>i</a:t>
            </a:r>
            <a:r>
              <a:rPr lang="en-US" sz="2000" dirty="0"/>
              <a:t>/o, the processor must communicate with the memory unit. Like the </a:t>
            </a:r>
            <a:r>
              <a:rPr lang="en-US" sz="2000" dirty="0" err="1"/>
              <a:t>i</a:t>
            </a:r>
            <a:r>
              <a:rPr lang="en-US" sz="2000" dirty="0"/>
              <a:t>/o bus, the memory bus contains data, address, and read/write control lines. There are </a:t>
            </a:r>
            <a:r>
              <a:rPr lang="en-US" sz="2000" u="sng" dirty="0"/>
              <a:t>three</a:t>
            </a:r>
            <a:r>
              <a:rPr lang="en-US" sz="2000" dirty="0"/>
              <a:t> ways that computer buses can be used to communicate with memory and </a:t>
            </a:r>
            <a:r>
              <a:rPr lang="en-US" sz="2000" dirty="0" err="1"/>
              <a:t>i</a:t>
            </a:r>
            <a:r>
              <a:rPr lang="en-US" sz="2000" dirty="0"/>
              <a:t>/o: </a:t>
            </a:r>
            <a:endParaRPr lang="en-US" sz="1200" dirty="0"/>
          </a:p>
        </p:txBody>
      </p:sp>
      <p:grpSp>
        <p:nvGrpSpPr>
          <p:cNvPr id="7" name="Google Shape;1871;p49">
            <a:extLst>
              <a:ext uri="{FF2B5EF4-FFF2-40B4-BE49-F238E27FC236}">
                <a16:creationId xmlns:a16="http://schemas.microsoft.com/office/drawing/2014/main" id="{1F10EC1F-003C-4043-84D0-99847E72AD6F}"/>
              </a:ext>
            </a:extLst>
          </p:cNvPr>
          <p:cNvGrpSpPr/>
          <p:nvPr/>
        </p:nvGrpSpPr>
        <p:grpSpPr>
          <a:xfrm rot="10290798">
            <a:off x="-1197547" y="-580500"/>
            <a:ext cx="1091960" cy="844346"/>
            <a:chOff x="820950" y="1441799"/>
            <a:chExt cx="1953192" cy="2175517"/>
          </a:xfrm>
        </p:grpSpPr>
        <p:sp>
          <p:nvSpPr>
            <p:cNvPr id="8" name="Google Shape;1872;p49">
              <a:extLst>
                <a:ext uri="{FF2B5EF4-FFF2-40B4-BE49-F238E27FC236}">
                  <a16:creationId xmlns:a16="http://schemas.microsoft.com/office/drawing/2014/main" id="{D37E8323-3BED-48E9-81F6-85D001007E75}"/>
                </a:ext>
              </a:extLst>
            </p:cNvPr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3;p49">
              <a:extLst>
                <a:ext uri="{FF2B5EF4-FFF2-40B4-BE49-F238E27FC236}">
                  <a16:creationId xmlns:a16="http://schemas.microsoft.com/office/drawing/2014/main" id="{E94AE130-1606-4127-8F21-956788295954}"/>
                </a:ext>
              </a:extLst>
            </p:cNvPr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4;p49">
              <a:extLst>
                <a:ext uri="{FF2B5EF4-FFF2-40B4-BE49-F238E27FC236}">
                  <a16:creationId xmlns:a16="http://schemas.microsoft.com/office/drawing/2014/main" id="{057FFDFF-745B-4004-B4C8-CE8DCDBD9E70}"/>
                </a:ext>
              </a:extLst>
            </p:cNvPr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75;p49">
              <a:extLst>
                <a:ext uri="{FF2B5EF4-FFF2-40B4-BE49-F238E27FC236}">
                  <a16:creationId xmlns:a16="http://schemas.microsoft.com/office/drawing/2014/main" id="{891C5EC3-E0DF-4B8E-8697-F66972F611C2}"/>
                </a:ext>
              </a:extLst>
            </p:cNvPr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76;p49">
              <a:extLst>
                <a:ext uri="{FF2B5EF4-FFF2-40B4-BE49-F238E27FC236}">
                  <a16:creationId xmlns:a16="http://schemas.microsoft.com/office/drawing/2014/main" id="{7A52B0E3-F48F-4D72-BD00-A788BF668A1F}"/>
                </a:ext>
              </a:extLst>
            </p:cNvPr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7;p49">
              <a:extLst>
                <a:ext uri="{FF2B5EF4-FFF2-40B4-BE49-F238E27FC236}">
                  <a16:creationId xmlns:a16="http://schemas.microsoft.com/office/drawing/2014/main" id="{8E80840E-961F-4ED9-B1D9-B3B1EA4EDD89}"/>
                </a:ext>
              </a:extLst>
            </p:cNvPr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8;p49">
              <a:extLst>
                <a:ext uri="{FF2B5EF4-FFF2-40B4-BE49-F238E27FC236}">
                  <a16:creationId xmlns:a16="http://schemas.microsoft.com/office/drawing/2014/main" id="{A7F2EC03-9E70-42D8-9E16-086C25AF6B32}"/>
                </a:ext>
              </a:extLst>
            </p:cNvPr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879;p49">
            <a:extLst>
              <a:ext uri="{FF2B5EF4-FFF2-40B4-BE49-F238E27FC236}">
                <a16:creationId xmlns:a16="http://schemas.microsoft.com/office/drawing/2014/main" id="{33364C6E-D91C-45DB-B932-A5F1B4DA4AB5}"/>
              </a:ext>
            </a:extLst>
          </p:cNvPr>
          <p:cNvGrpSpPr/>
          <p:nvPr/>
        </p:nvGrpSpPr>
        <p:grpSpPr>
          <a:xfrm rot="13195319">
            <a:off x="9161020" y="701719"/>
            <a:ext cx="1158046" cy="473642"/>
            <a:chOff x="0" y="6078527"/>
            <a:chExt cx="2501774" cy="1267169"/>
          </a:xfrm>
        </p:grpSpPr>
        <p:sp>
          <p:nvSpPr>
            <p:cNvPr id="16" name="Google Shape;1880;p49">
              <a:extLst>
                <a:ext uri="{FF2B5EF4-FFF2-40B4-BE49-F238E27FC236}">
                  <a16:creationId xmlns:a16="http://schemas.microsoft.com/office/drawing/2014/main" id="{75D2E0F9-ABED-4531-BE5B-0B4A49D46A15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1;p49">
              <a:extLst>
                <a:ext uri="{FF2B5EF4-FFF2-40B4-BE49-F238E27FC236}">
                  <a16:creationId xmlns:a16="http://schemas.microsoft.com/office/drawing/2014/main" id="{E72FD686-60A9-407C-BD2C-05BBA686CDD7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2;p49">
              <a:extLst>
                <a:ext uri="{FF2B5EF4-FFF2-40B4-BE49-F238E27FC236}">
                  <a16:creationId xmlns:a16="http://schemas.microsoft.com/office/drawing/2014/main" id="{9361FD53-F90E-46E8-BB57-41BE657CDE05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3;p49">
              <a:extLst>
                <a:ext uri="{FF2B5EF4-FFF2-40B4-BE49-F238E27FC236}">
                  <a16:creationId xmlns:a16="http://schemas.microsoft.com/office/drawing/2014/main" id="{EFBE4570-B38B-4DDE-A105-788D18808028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4;p49">
              <a:extLst>
                <a:ext uri="{FF2B5EF4-FFF2-40B4-BE49-F238E27FC236}">
                  <a16:creationId xmlns:a16="http://schemas.microsoft.com/office/drawing/2014/main" id="{B0769C1B-4BDE-41BF-BC11-F77B85CD6B3F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5;p49">
              <a:extLst>
                <a:ext uri="{FF2B5EF4-FFF2-40B4-BE49-F238E27FC236}">
                  <a16:creationId xmlns:a16="http://schemas.microsoft.com/office/drawing/2014/main" id="{0EC08785-361C-4695-B2F4-D68CE081574E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5412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1841812" y="227644"/>
            <a:ext cx="5624754" cy="941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 dirty="0">
                <a:solidFill>
                  <a:schemeClr val="dk1"/>
                </a:solidFill>
                <a:highlight>
                  <a:schemeClr val="dk2"/>
                </a:highlight>
              </a:rPr>
              <a:t>Ways to communicate with memory and input output devices</a:t>
            </a:r>
            <a:endParaRPr sz="36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sp>
        <p:nvSpPr>
          <p:cNvPr id="4" name="Google Shape;1936;p50">
            <a:extLst>
              <a:ext uri="{FF2B5EF4-FFF2-40B4-BE49-F238E27FC236}">
                <a16:creationId xmlns:a16="http://schemas.microsoft.com/office/drawing/2014/main" id="{12D7B4D5-58A3-4A41-AACF-9072F12BD035}"/>
              </a:ext>
            </a:extLst>
          </p:cNvPr>
          <p:cNvSpPr txBox="1">
            <a:spLocks/>
          </p:cNvSpPr>
          <p:nvPr/>
        </p:nvSpPr>
        <p:spPr>
          <a:xfrm>
            <a:off x="810111" y="1832530"/>
            <a:ext cx="8143389" cy="239657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2000" dirty="0"/>
              <a:t>1) Use two separate buses, one for memory and the other for </a:t>
            </a:r>
            <a:r>
              <a:rPr lang="en-US" sz="2000" dirty="0" err="1"/>
              <a:t>i</a:t>
            </a:r>
            <a:r>
              <a:rPr lang="en-US" sz="2000" dirty="0"/>
              <a:t>/o</a:t>
            </a:r>
          </a:p>
          <a:p>
            <a:pPr marL="0" indent="0" algn="l">
              <a:buSzPts val="1100"/>
            </a:pPr>
            <a:endParaRPr lang="en-US" sz="2000" dirty="0"/>
          </a:p>
          <a:p>
            <a:pPr marL="0" indent="0" algn="l">
              <a:buSzPts val="1100"/>
            </a:pPr>
            <a:r>
              <a:rPr lang="en-US" sz="2000" dirty="0"/>
              <a:t>2) Use one common bus for both memory and </a:t>
            </a:r>
            <a:r>
              <a:rPr lang="en-US" sz="2000" dirty="0" err="1"/>
              <a:t>i</a:t>
            </a:r>
            <a:r>
              <a:rPr lang="en-US" sz="2000" dirty="0"/>
              <a:t>/o but have separate control lines for each. (control signal &amp; read/write signal)</a:t>
            </a:r>
          </a:p>
          <a:p>
            <a:pPr marL="0" indent="0" algn="l">
              <a:buSzPts val="1100"/>
            </a:pPr>
            <a:endParaRPr lang="en-US" sz="2000" dirty="0"/>
          </a:p>
          <a:p>
            <a:pPr marL="0" indent="0" algn="l">
              <a:buSzPts val="1100"/>
            </a:pPr>
            <a:r>
              <a:rPr lang="en-US" sz="2000" dirty="0"/>
              <a:t>3) Use one common bus for memory and </a:t>
            </a:r>
            <a:r>
              <a:rPr lang="en-US" sz="2000" dirty="0" err="1"/>
              <a:t>i</a:t>
            </a:r>
            <a:r>
              <a:rPr lang="en-US" sz="2000" dirty="0"/>
              <a:t>/o with common control lines. </a:t>
            </a:r>
            <a:endParaRPr lang="en-US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miling Face With Smiling Eyes Emoji">
                <a:extLst>
                  <a:ext uri="{FF2B5EF4-FFF2-40B4-BE49-F238E27FC236}">
                    <a16:creationId xmlns:a16="http://schemas.microsoft.com/office/drawing/2014/main" id="{66399E70-8F5B-4984-8666-9EB0D145DA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35139" y="4855975"/>
              <a:ext cx="1567146" cy="15481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67146" cy="1548151"/>
                    </a:xfrm>
                    <a:prstGeom prst="rect">
                      <a:avLst/>
                    </a:prstGeom>
                  </am3d:spPr>
                  <am3d:camera>
                    <am3d:pos x="0" y="0" z="81358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44" d="1000000"/>
                    <am3d:preTrans dx="3" dy="-17963324" dz="-36663"/>
                    <am3d:scale>
                      <am3d:sx n="1000000" d="1000000"/>
                      <am3d:sy n="1000000" d="1000000"/>
                      <am3d:sz n="1000000" d="1000000"/>
                    </am3d:scale>
                    <am3d:rot ax="3196790" ay="-1929123" az="-21303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688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miling Face With Smiling Eyes Emoji">
                <a:extLst>
                  <a:ext uri="{FF2B5EF4-FFF2-40B4-BE49-F238E27FC236}">
                    <a16:creationId xmlns:a16="http://schemas.microsoft.com/office/drawing/2014/main" id="{66399E70-8F5B-4984-8666-9EB0D145DA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5139" y="4855975"/>
                <a:ext cx="1567146" cy="1548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miling Face With Smiling Eyes Emoji">
                <a:extLst>
                  <a:ext uri="{FF2B5EF4-FFF2-40B4-BE49-F238E27FC236}">
                    <a16:creationId xmlns:a16="http://schemas.microsoft.com/office/drawing/2014/main" id="{E6ED74BC-4B90-45E6-BD4C-64EF2B6747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7571" y="5143500"/>
              <a:ext cx="1103721" cy="11154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3721" cy="1115462"/>
                    </a:xfrm>
                    <a:prstGeom prst="rect">
                      <a:avLst/>
                    </a:prstGeom>
                  </am3d:spPr>
                  <am3d:camera>
                    <am3d:pos x="0" y="0" z="81358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44" d="1000000"/>
                    <am3d:preTrans dx="3" dy="-17963324" dz="-36663"/>
                    <am3d:scale>
                      <am3d:sx n="1000000" d="1000000"/>
                      <am3d:sy n="1000000" d="1000000"/>
                      <am3d:sz n="1000000" d="1000000"/>
                    </am3d:scale>
                    <am3d:rot ax="8280940" ay="1350344" az="96595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37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miling Face With Smiling Eyes Emoji">
                <a:extLst>
                  <a:ext uri="{FF2B5EF4-FFF2-40B4-BE49-F238E27FC236}">
                    <a16:creationId xmlns:a16="http://schemas.microsoft.com/office/drawing/2014/main" id="{E6ED74BC-4B90-45E6-BD4C-64EF2B674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7571" y="5143500"/>
                <a:ext cx="1103721" cy="1115462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oogle Shape;1871;p49">
            <a:extLst>
              <a:ext uri="{FF2B5EF4-FFF2-40B4-BE49-F238E27FC236}">
                <a16:creationId xmlns:a16="http://schemas.microsoft.com/office/drawing/2014/main" id="{1F10EC1F-003C-4043-84D0-99847E72AD6F}"/>
              </a:ext>
            </a:extLst>
          </p:cNvPr>
          <p:cNvGrpSpPr/>
          <p:nvPr/>
        </p:nvGrpSpPr>
        <p:grpSpPr>
          <a:xfrm rot="10290798">
            <a:off x="-1197547" y="-580500"/>
            <a:ext cx="1091960" cy="844346"/>
            <a:chOff x="820950" y="1441799"/>
            <a:chExt cx="1953192" cy="2175517"/>
          </a:xfrm>
        </p:grpSpPr>
        <p:sp>
          <p:nvSpPr>
            <p:cNvPr id="8" name="Google Shape;1872;p49">
              <a:extLst>
                <a:ext uri="{FF2B5EF4-FFF2-40B4-BE49-F238E27FC236}">
                  <a16:creationId xmlns:a16="http://schemas.microsoft.com/office/drawing/2014/main" id="{D37E8323-3BED-48E9-81F6-85D001007E75}"/>
                </a:ext>
              </a:extLst>
            </p:cNvPr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3;p49">
              <a:extLst>
                <a:ext uri="{FF2B5EF4-FFF2-40B4-BE49-F238E27FC236}">
                  <a16:creationId xmlns:a16="http://schemas.microsoft.com/office/drawing/2014/main" id="{E94AE130-1606-4127-8F21-956788295954}"/>
                </a:ext>
              </a:extLst>
            </p:cNvPr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4;p49">
              <a:extLst>
                <a:ext uri="{FF2B5EF4-FFF2-40B4-BE49-F238E27FC236}">
                  <a16:creationId xmlns:a16="http://schemas.microsoft.com/office/drawing/2014/main" id="{057FFDFF-745B-4004-B4C8-CE8DCDBD9E70}"/>
                </a:ext>
              </a:extLst>
            </p:cNvPr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75;p49">
              <a:extLst>
                <a:ext uri="{FF2B5EF4-FFF2-40B4-BE49-F238E27FC236}">
                  <a16:creationId xmlns:a16="http://schemas.microsoft.com/office/drawing/2014/main" id="{891C5EC3-E0DF-4B8E-8697-F66972F611C2}"/>
                </a:ext>
              </a:extLst>
            </p:cNvPr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76;p49">
              <a:extLst>
                <a:ext uri="{FF2B5EF4-FFF2-40B4-BE49-F238E27FC236}">
                  <a16:creationId xmlns:a16="http://schemas.microsoft.com/office/drawing/2014/main" id="{7A52B0E3-F48F-4D72-BD00-A788BF668A1F}"/>
                </a:ext>
              </a:extLst>
            </p:cNvPr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7;p49">
              <a:extLst>
                <a:ext uri="{FF2B5EF4-FFF2-40B4-BE49-F238E27FC236}">
                  <a16:creationId xmlns:a16="http://schemas.microsoft.com/office/drawing/2014/main" id="{8E80840E-961F-4ED9-B1D9-B3B1EA4EDD89}"/>
                </a:ext>
              </a:extLst>
            </p:cNvPr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8;p49">
              <a:extLst>
                <a:ext uri="{FF2B5EF4-FFF2-40B4-BE49-F238E27FC236}">
                  <a16:creationId xmlns:a16="http://schemas.microsoft.com/office/drawing/2014/main" id="{A7F2EC03-9E70-42D8-9E16-086C25AF6B32}"/>
                </a:ext>
              </a:extLst>
            </p:cNvPr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879;p49">
            <a:extLst>
              <a:ext uri="{FF2B5EF4-FFF2-40B4-BE49-F238E27FC236}">
                <a16:creationId xmlns:a16="http://schemas.microsoft.com/office/drawing/2014/main" id="{33364C6E-D91C-45DB-B932-A5F1B4DA4AB5}"/>
              </a:ext>
            </a:extLst>
          </p:cNvPr>
          <p:cNvGrpSpPr/>
          <p:nvPr/>
        </p:nvGrpSpPr>
        <p:grpSpPr>
          <a:xfrm rot="13195319">
            <a:off x="7459569" y="106194"/>
            <a:ext cx="1732492" cy="686492"/>
            <a:chOff x="0" y="6078527"/>
            <a:chExt cx="2501774" cy="1267169"/>
          </a:xfrm>
        </p:grpSpPr>
        <p:sp>
          <p:nvSpPr>
            <p:cNvPr id="16" name="Google Shape;1880;p49">
              <a:extLst>
                <a:ext uri="{FF2B5EF4-FFF2-40B4-BE49-F238E27FC236}">
                  <a16:creationId xmlns:a16="http://schemas.microsoft.com/office/drawing/2014/main" id="{75D2E0F9-ABED-4531-BE5B-0B4A49D46A15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1;p49">
              <a:extLst>
                <a:ext uri="{FF2B5EF4-FFF2-40B4-BE49-F238E27FC236}">
                  <a16:creationId xmlns:a16="http://schemas.microsoft.com/office/drawing/2014/main" id="{E72FD686-60A9-407C-BD2C-05BBA686CDD7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2;p49">
              <a:extLst>
                <a:ext uri="{FF2B5EF4-FFF2-40B4-BE49-F238E27FC236}">
                  <a16:creationId xmlns:a16="http://schemas.microsoft.com/office/drawing/2014/main" id="{9361FD53-F90E-46E8-BB57-41BE657CDE05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3;p49">
              <a:extLst>
                <a:ext uri="{FF2B5EF4-FFF2-40B4-BE49-F238E27FC236}">
                  <a16:creationId xmlns:a16="http://schemas.microsoft.com/office/drawing/2014/main" id="{EFBE4570-B38B-4DDE-A105-788D18808028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4;p49">
              <a:extLst>
                <a:ext uri="{FF2B5EF4-FFF2-40B4-BE49-F238E27FC236}">
                  <a16:creationId xmlns:a16="http://schemas.microsoft.com/office/drawing/2014/main" id="{B0769C1B-4BDE-41BF-BC11-F77B85CD6B3F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5;p49">
              <a:extLst>
                <a:ext uri="{FF2B5EF4-FFF2-40B4-BE49-F238E27FC236}">
                  <a16:creationId xmlns:a16="http://schemas.microsoft.com/office/drawing/2014/main" id="{0EC08785-361C-4695-B2F4-D68CE081574E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5008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1666316" y="2101220"/>
            <a:ext cx="5624754" cy="941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 dirty="0">
                <a:solidFill>
                  <a:schemeClr val="dk1"/>
                </a:solidFill>
                <a:highlight>
                  <a:schemeClr val="dk2"/>
                </a:highlight>
              </a:rPr>
              <a:t>ThankYou!!!</a:t>
            </a:r>
            <a:endParaRPr sz="60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miling Face With Smiling Eyes Emoji">
                <a:extLst>
                  <a:ext uri="{FF2B5EF4-FFF2-40B4-BE49-F238E27FC236}">
                    <a16:creationId xmlns:a16="http://schemas.microsoft.com/office/drawing/2014/main" id="{66399E70-8F5B-4984-8666-9EB0D145DA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0095063"/>
                  </p:ext>
                </p:extLst>
              </p:nvPr>
            </p:nvGraphicFramePr>
            <p:xfrm>
              <a:off x="-186128" y="3771899"/>
              <a:ext cx="1445864" cy="14638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5864" cy="1463825"/>
                    </a:xfrm>
                    <a:prstGeom prst="rect">
                      <a:avLst/>
                    </a:prstGeom>
                  </am3d:spPr>
                  <am3d:camera>
                    <am3d:pos x="0" y="0" z="81358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44" d="1000000"/>
                    <am3d:preTrans dx="3" dy="-17963324" dz="-36663"/>
                    <am3d:scale>
                      <am3d:sx n="1000000" d="1000000"/>
                      <am3d:sy n="1000000" d="1000000"/>
                      <am3d:sz n="1000000" d="1000000"/>
                    </am3d:scale>
                    <am3d:rot ax="-989891" ay="433387" az="-1279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235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miling Face With Smiling Eyes Emoji">
                <a:extLst>
                  <a:ext uri="{FF2B5EF4-FFF2-40B4-BE49-F238E27FC236}">
                    <a16:creationId xmlns:a16="http://schemas.microsoft.com/office/drawing/2014/main" id="{66399E70-8F5B-4984-8666-9EB0D145DA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28" y="3771899"/>
                <a:ext cx="1445864" cy="1463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miling Face With Smiling Eyes Emoji">
                <a:extLst>
                  <a:ext uri="{FF2B5EF4-FFF2-40B4-BE49-F238E27FC236}">
                    <a16:creationId xmlns:a16="http://schemas.microsoft.com/office/drawing/2014/main" id="{E6ED74BC-4B90-45E6-BD4C-64EF2B6747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8330749"/>
                  </p:ext>
                </p:extLst>
              </p:nvPr>
            </p:nvGraphicFramePr>
            <p:xfrm>
              <a:off x="7379465" y="3095283"/>
              <a:ext cx="1742169" cy="17421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42169" cy="1742167"/>
                    </a:xfrm>
                    <a:prstGeom prst="rect">
                      <a:avLst/>
                    </a:prstGeom>
                  </am3d:spPr>
                  <am3d:camera>
                    <am3d:pos x="0" y="0" z="813585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44" d="1000000"/>
                    <am3d:preTrans dx="3" dy="-17963324" dz="-36663"/>
                    <am3d:scale>
                      <am3d:sx n="1000000" d="1000000"/>
                      <am3d:sy n="1000000" d="1000000"/>
                      <am3d:sz n="1000000" d="1000000"/>
                    </am3d:scale>
                    <am3d:rot ax="-918706" ay="-761758" az="2066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1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miling Face With Smiling Eyes Emoji">
                <a:extLst>
                  <a:ext uri="{FF2B5EF4-FFF2-40B4-BE49-F238E27FC236}">
                    <a16:creationId xmlns:a16="http://schemas.microsoft.com/office/drawing/2014/main" id="{E6ED74BC-4B90-45E6-BD4C-64EF2B674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9465" y="3095283"/>
                <a:ext cx="1742169" cy="174216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oogle Shape;1871;p49">
            <a:extLst>
              <a:ext uri="{FF2B5EF4-FFF2-40B4-BE49-F238E27FC236}">
                <a16:creationId xmlns:a16="http://schemas.microsoft.com/office/drawing/2014/main" id="{41A6A456-9078-467D-BAFA-E881DC204D54}"/>
              </a:ext>
            </a:extLst>
          </p:cNvPr>
          <p:cNvGrpSpPr/>
          <p:nvPr/>
        </p:nvGrpSpPr>
        <p:grpSpPr>
          <a:xfrm rot="20801588">
            <a:off x="-32370" y="144923"/>
            <a:ext cx="1434655" cy="1503406"/>
            <a:chOff x="820950" y="1441799"/>
            <a:chExt cx="1953192" cy="2175517"/>
          </a:xfrm>
        </p:grpSpPr>
        <p:sp>
          <p:nvSpPr>
            <p:cNvPr id="8" name="Google Shape;1872;p49">
              <a:extLst>
                <a:ext uri="{FF2B5EF4-FFF2-40B4-BE49-F238E27FC236}">
                  <a16:creationId xmlns:a16="http://schemas.microsoft.com/office/drawing/2014/main" id="{22D891A8-9A3C-48A8-8323-15EAB083637E}"/>
                </a:ext>
              </a:extLst>
            </p:cNvPr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3;p49">
              <a:extLst>
                <a:ext uri="{FF2B5EF4-FFF2-40B4-BE49-F238E27FC236}">
                  <a16:creationId xmlns:a16="http://schemas.microsoft.com/office/drawing/2014/main" id="{7BA5DFD8-0886-4023-B0D0-0C8C037175DA}"/>
                </a:ext>
              </a:extLst>
            </p:cNvPr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4;p49">
              <a:extLst>
                <a:ext uri="{FF2B5EF4-FFF2-40B4-BE49-F238E27FC236}">
                  <a16:creationId xmlns:a16="http://schemas.microsoft.com/office/drawing/2014/main" id="{D2D8A591-A66B-4A4E-ABD3-1CE671256649}"/>
                </a:ext>
              </a:extLst>
            </p:cNvPr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75;p49">
              <a:extLst>
                <a:ext uri="{FF2B5EF4-FFF2-40B4-BE49-F238E27FC236}">
                  <a16:creationId xmlns:a16="http://schemas.microsoft.com/office/drawing/2014/main" id="{14539F66-54E4-48A9-83AD-215D2E01365C}"/>
                </a:ext>
              </a:extLst>
            </p:cNvPr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76;p49">
              <a:extLst>
                <a:ext uri="{FF2B5EF4-FFF2-40B4-BE49-F238E27FC236}">
                  <a16:creationId xmlns:a16="http://schemas.microsoft.com/office/drawing/2014/main" id="{49D5A402-9A33-41A5-86A2-2B73791EB3DA}"/>
                </a:ext>
              </a:extLst>
            </p:cNvPr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77;p49">
              <a:extLst>
                <a:ext uri="{FF2B5EF4-FFF2-40B4-BE49-F238E27FC236}">
                  <a16:creationId xmlns:a16="http://schemas.microsoft.com/office/drawing/2014/main" id="{1FAD7990-A5D8-4CE8-930C-C139950C7F0F}"/>
                </a:ext>
              </a:extLst>
            </p:cNvPr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78;p49">
              <a:extLst>
                <a:ext uri="{FF2B5EF4-FFF2-40B4-BE49-F238E27FC236}">
                  <a16:creationId xmlns:a16="http://schemas.microsoft.com/office/drawing/2014/main" id="{1953ADE2-D6D4-4ED1-BCDA-D6ACDDFFAF23}"/>
                </a:ext>
              </a:extLst>
            </p:cNvPr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879;p49">
            <a:extLst>
              <a:ext uri="{FF2B5EF4-FFF2-40B4-BE49-F238E27FC236}">
                <a16:creationId xmlns:a16="http://schemas.microsoft.com/office/drawing/2014/main" id="{DBF9D238-C4DF-4BC1-BB08-4E72C074763C}"/>
              </a:ext>
            </a:extLst>
          </p:cNvPr>
          <p:cNvGrpSpPr/>
          <p:nvPr/>
        </p:nvGrpSpPr>
        <p:grpSpPr>
          <a:xfrm rot="8926726">
            <a:off x="7743858" y="58537"/>
            <a:ext cx="1749384" cy="923011"/>
            <a:chOff x="0" y="6078527"/>
            <a:chExt cx="2501774" cy="1267169"/>
          </a:xfrm>
        </p:grpSpPr>
        <p:sp>
          <p:nvSpPr>
            <p:cNvPr id="16" name="Google Shape;1880;p49">
              <a:extLst>
                <a:ext uri="{FF2B5EF4-FFF2-40B4-BE49-F238E27FC236}">
                  <a16:creationId xmlns:a16="http://schemas.microsoft.com/office/drawing/2014/main" id="{2AC5BC64-857A-413E-8058-33F0DA203116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1;p49">
              <a:extLst>
                <a:ext uri="{FF2B5EF4-FFF2-40B4-BE49-F238E27FC236}">
                  <a16:creationId xmlns:a16="http://schemas.microsoft.com/office/drawing/2014/main" id="{3C2867A1-9203-46C6-BC12-0CABCD538295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2;p49">
              <a:extLst>
                <a:ext uri="{FF2B5EF4-FFF2-40B4-BE49-F238E27FC236}">
                  <a16:creationId xmlns:a16="http://schemas.microsoft.com/office/drawing/2014/main" id="{FED879BE-6011-427D-AD8E-269E537952A3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3;p49">
              <a:extLst>
                <a:ext uri="{FF2B5EF4-FFF2-40B4-BE49-F238E27FC236}">
                  <a16:creationId xmlns:a16="http://schemas.microsoft.com/office/drawing/2014/main" id="{0CD86CFD-1237-44D5-B4E1-F99044D41834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4;p49">
              <a:extLst>
                <a:ext uri="{FF2B5EF4-FFF2-40B4-BE49-F238E27FC236}">
                  <a16:creationId xmlns:a16="http://schemas.microsoft.com/office/drawing/2014/main" id="{72FEED48-21AD-43D5-A569-D826D123C7C6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85;p49">
              <a:extLst>
                <a:ext uri="{FF2B5EF4-FFF2-40B4-BE49-F238E27FC236}">
                  <a16:creationId xmlns:a16="http://schemas.microsoft.com/office/drawing/2014/main" id="{21B59282-3ADA-4D03-BA37-C2F74AD0818B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4844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1894916" y="201940"/>
            <a:ext cx="5624754" cy="941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 dirty="0">
                <a:solidFill>
                  <a:schemeClr val="dk1"/>
                </a:solidFill>
                <a:highlight>
                  <a:schemeClr val="dk2"/>
                </a:highlight>
              </a:rPr>
              <a:t>Ways to communicate with memory and I/O</a:t>
            </a:r>
            <a:endParaRPr sz="36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072D2-6C3B-4733-8EB6-3F761CD7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3001400" y="1217528"/>
            <a:ext cx="5581800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Output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Organization</a:t>
            </a:r>
            <a:endParaRPr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>
            <a:off x="907246" y="1419546"/>
            <a:ext cx="1894791" cy="2110469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>
            <a:off x="7583913" y="-156039"/>
            <a:ext cx="1693701" cy="857873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1445359">
            <a:off x="-523289" y="3759473"/>
            <a:ext cx="1719380" cy="916216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sktop Computer">
                <a:extLst>
                  <a:ext uri="{FF2B5EF4-FFF2-40B4-BE49-F238E27FC236}">
                    <a16:creationId xmlns:a16="http://schemas.microsoft.com/office/drawing/2014/main" id="{C65D4778-1B06-4F35-A98F-8E4A62FC97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6356910"/>
                  </p:ext>
                </p:extLst>
              </p:nvPr>
            </p:nvGraphicFramePr>
            <p:xfrm>
              <a:off x="4372640" y="3093471"/>
              <a:ext cx="2787714" cy="17359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7714" cy="1735970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528190" ay="-1033559" az="-1575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73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sktop Computer">
                <a:extLst>
                  <a:ext uri="{FF2B5EF4-FFF2-40B4-BE49-F238E27FC236}">
                    <a16:creationId xmlns:a16="http://schemas.microsoft.com/office/drawing/2014/main" id="{C65D4778-1B06-4F35-A98F-8E4A62FC9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2640" y="3093471"/>
                <a:ext cx="2787714" cy="17359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57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760885" y="-332539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</a:rPr>
              <a:t>Input Output Organization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8742197">
            <a:off x="-2411203" y="-357256"/>
            <a:ext cx="1894791" cy="2110469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4507282">
            <a:off x="7751116" y="92476"/>
            <a:ext cx="1693701" cy="857873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7132841">
            <a:off x="-528467" y="3711362"/>
            <a:ext cx="1719380" cy="916216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1084693" y="1186693"/>
            <a:ext cx="7361400" cy="3346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dirty="0"/>
              <a:t>1) The input-output subsystem of a computer, referred to as I/O,         provides an efficient mode of communication between the central system and the outside environment.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2) A computer serves no useful purpose without the ability to receive information from an outside source and to transmit results in a meaningful form. 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3) When input information is transferred to the processor via a slow keyboard, the processor will be idle most of the time while waiting for the information to arrive.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9648300"/>
                  </p:ext>
                </p:extLst>
              </p:nvPr>
            </p:nvGraphicFramePr>
            <p:xfrm>
              <a:off x="-1189696" y="2404577"/>
              <a:ext cx="999726" cy="6111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9726" cy="611125"/>
                    </a:xfrm>
                    <a:prstGeom prst="rect">
                      <a:avLst/>
                    </a:prstGeom>
                  </am3d:spPr>
                  <am3d:camera>
                    <am3d:pos x="0" y="0" z="7266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27949" d="1000000"/>
                    <am3d:preTrans dx="0" dy="-12966183" dz="-2395334"/>
                    <am3d:scale>
                      <am3d:sx n="1000000" d="1000000"/>
                      <am3d:sy n="1000000" d="1000000"/>
                      <am3d:sz n="1000000" d="1000000"/>
                    </am3d:scale>
                    <am3d:rot ax="-966181" ay="1742533" az="103213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2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9696" y="2404577"/>
                <a:ext cx="999726" cy="6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015592"/>
                  </p:ext>
                </p:extLst>
              </p:nvPr>
            </p:nvGraphicFramePr>
            <p:xfrm>
              <a:off x="9371829" y="2703834"/>
              <a:ext cx="768556" cy="12429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68556" cy="1242975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5409" ay="-4487994" az="-104770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65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1829" y="2703834"/>
                <a:ext cx="768556" cy="124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967376"/>
                  </p:ext>
                </p:extLst>
              </p:nvPr>
            </p:nvGraphicFramePr>
            <p:xfrm>
              <a:off x="2774677" y="5077882"/>
              <a:ext cx="1481272" cy="200159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81272" cy="2001593"/>
                    </a:xfrm>
                    <a:prstGeom prst="rect">
                      <a:avLst/>
                    </a:prstGeom>
                  </am3d:spPr>
                  <am3d:camera>
                    <am3d:pos x="0" y="0" z="623020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2019" d="1000000"/>
                    <am3d:preTrans dx="-6598" dy="-18000000" dz="169345"/>
                    <am3d:scale>
                      <am3d:sx n="1000000" d="1000000"/>
                      <am3d:sy n="1000000" d="1000000"/>
                      <am3d:sz n="1000000" d="1000000"/>
                    </am3d:scale>
                    <am3d:rot ax="3962429" ay="604327" az="-951105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32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4677" y="5077882"/>
                <a:ext cx="1481272" cy="20015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94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760885" y="-332539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Peripheral Devices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3011656">
            <a:off x="-768071" y="-1199544"/>
            <a:ext cx="1894791" cy="2110469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0626324">
            <a:off x="7429720" y="-92954"/>
            <a:ext cx="1693701" cy="857873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2474264">
            <a:off x="-601076" y="4333998"/>
            <a:ext cx="1719380" cy="916216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1084693" y="1186693"/>
            <a:ext cx="7361400" cy="103923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>
              <a:buSzPts val="1100"/>
            </a:pPr>
            <a:r>
              <a:rPr lang="en-US" sz="2000" dirty="0"/>
              <a:t> Input or output devices attached to the computer are also called peripherals.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1437003"/>
                  </p:ext>
                </p:extLst>
              </p:nvPr>
            </p:nvGraphicFramePr>
            <p:xfrm>
              <a:off x="179326" y="2276534"/>
              <a:ext cx="1995574" cy="20701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95574" cy="2070174"/>
                    </a:xfrm>
                    <a:prstGeom prst="rect">
                      <a:avLst/>
                    </a:prstGeom>
                  </am3d:spPr>
                  <am3d:camera>
                    <am3d:pos x="0" y="0" z="7266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27949" d="1000000"/>
                    <am3d:preTrans dx="0" dy="-12966183" dz="-2395334"/>
                    <am3d:scale>
                      <am3d:sx n="1000000" d="1000000"/>
                      <am3d:sy n="1000000" d="1000000"/>
                      <am3d:sz n="1000000" d="1000000"/>
                    </am3d:scale>
                    <am3d:rot ax="3245008" ay="-2390682" az="-24896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92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326" y="2276534"/>
                <a:ext cx="1995574" cy="2070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8744729"/>
                  </p:ext>
                </p:extLst>
              </p:nvPr>
            </p:nvGraphicFramePr>
            <p:xfrm>
              <a:off x="6966843" y="2485719"/>
              <a:ext cx="1665330" cy="17414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5330" cy="1741461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516642" ay="1777863" az="2568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5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6843" y="2485719"/>
                <a:ext cx="1665330" cy="1741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8485824"/>
                  </p:ext>
                </p:extLst>
              </p:nvPr>
            </p:nvGraphicFramePr>
            <p:xfrm>
              <a:off x="3964291" y="2388617"/>
              <a:ext cx="1397213" cy="213859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97213" cy="2138591"/>
                    </a:xfrm>
                    <a:prstGeom prst="rect">
                      <a:avLst/>
                    </a:prstGeom>
                  </am3d:spPr>
                  <am3d:camera>
                    <am3d:pos x="0" y="0" z="623020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2019" d="1000000"/>
                    <am3d:preTrans dx="-6598" dy="-18000000" dz="169345"/>
                    <am3d:scale>
                      <am3d:sx n="1000000" d="1000000"/>
                      <am3d:sy n="1000000" d="1000000"/>
                      <am3d:sz n="1000000" d="1000000"/>
                    </am3d:scale>
                    <am3d:rot ax="332982" ay="1389640" az="13130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9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4291" y="2388617"/>
                <a:ext cx="1397213" cy="2138591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oogle Shape;2192;p53">
            <a:extLst>
              <a:ext uri="{FF2B5EF4-FFF2-40B4-BE49-F238E27FC236}">
                <a16:creationId xmlns:a16="http://schemas.microsoft.com/office/drawing/2014/main" id="{7FE309A1-387D-47F3-8421-E73A497AAC91}"/>
              </a:ext>
            </a:extLst>
          </p:cNvPr>
          <p:cNvGrpSpPr/>
          <p:nvPr/>
        </p:nvGrpSpPr>
        <p:grpSpPr>
          <a:xfrm rot="10800000">
            <a:off x="1784832" y="-890007"/>
            <a:ext cx="854134" cy="796780"/>
            <a:chOff x="-164200" y="1462250"/>
            <a:chExt cx="1037425" cy="949475"/>
          </a:xfrm>
        </p:grpSpPr>
        <p:sp>
          <p:nvSpPr>
            <p:cNvPr id="57" name="Google Shape;2193;p53">
              <a:extLst>
                <a:ext uri="{FF2B5EF4-FFF2-40B4-BE49-F238E27FC236}">
                  <a16:creationId xmlns:a16="http://schemas.microsoft.com/office/drawing/2014/main" id="{B34D922F-1CE2-4BFC-9D40-A6B0DA8642B5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1</a:t>
              </a:r>
              <a:endParaRPr dirty="0"/>
            </a:p>
          </p:txBody>
        </p:sp>
        <p:sp>
          <p:nvSpPr>
            <p:cNvPr id="58" name="Google Shape;2194;p53">
              <a:extLst>
                <a:ext uri="{FF2B5EF4-FFF2-40B4-BE49-F238E27FC236}">
                  <a16:creationId xmlns:a16="http://schemas.microsoft.com/office/drawing/2014/main" id="{CF3E4686-9BD8-4C13-8C27-958F373C1B77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5;p53">
              <a:extLst>
                <a:ext uri="{FF2B5EF4-FFF2-40B4-BE49-F238E27FC236}">
                  <a16:creationId xmlns:a16="http://schemas.microsoft.com/office/drawing/2014/main" id="{8A8C1D63-2F37-4859-8283-0C5E76CBC014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6;p53">
              <a:extLst>
                <a:ext uri="{FF2B5EF4-FFF2-40B4-BE49-F238E27FC236}">
                  <a16:creationId xmlns:a16="http://schemas.microsoft.com/office/drawing/2014/main" id="{7EE2C85C-BEC9-4AFF-AB09-1989EC0AEF8B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7;p53">
              <a:extLst>
                <a:ext uri="{FF2B5EF4-FFF2-40B4-BE49-F238E27FC236}">
                  <a16:creationId xmlns:a16="http://schemas.microsoft.com/office/drawing/2014/main" id="{1E072536-5F89-4F44-8F05-D3CB37802982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8;p53">
              <a:extLst>
                <a:ext uri="{FF2B5EF4-FFF2-40B4-BE49-F238E27FC236}">
                  <a16:creationId xmlns:a16="http://schemas.microsoft.com/office/drawing/2014/main" id="{AACC1624-EC62-4EDE-8DA8-452F1030D23A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9;p53">
              <a:extLst>
                <a:ext uri="{FF2B5EF4-FFF2-40B4-BE49-F238E27FC236}">
                  <a16:creationId xmlns:a16="http://schemas.microsoft.com/office/drawing/2014/main" id="{91FA714A-DA54-435A-BF21-19D6582B943D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0;p53">
              <a:extLst>
                <a:ext uri="{FF2B5EF4-FFF2-40B4-BE49-F238E27FC236}">
                  <a16:creationId xmlns:a16="http://schemas.microsoft.com/office/drawing/2014/main" id="{FE59EF89-6F86-4356-A204-42A6A90E469A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1;p53">
              <a:extLst>
                <a:ext uri="{FF2B5EF4-FFF2-40B4-BE49-F238E27FC236}">
                  <a16:creationId xmlns:a16="http://schemas.microsoft.com/office/drawing/2014/main" id="{A9624C11-59AE-414A-94EE-48A86A889202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2;p53">
              <a:extLst>
                <a:ext uri="{FF2B5EF4-FFF2-40B4-BE49-F238E27FC236}">
                  <a16:creationId xmlns:a16="http://schemas.microsoft.com/office/drawing/2014/main" id="{05BAAE5A-A281-4D02-88B3-2BAA17142577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3;p53">
              <a:extLst>
                <a:ext uri="{FF2B5EF4-FFF2-40B4-BE49-F238E27FC236}">
                  <a16:creationId xmlns:a16="http://schemas.microsoft.com/office/drawing/2014/main" id="{C35324E3-4C10-40F4-8BE3-60E38968BA85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04;p53">
              <a:extLst>
                <a:ext uri="{FF2B5EF4-FFF2-40B4-BE49-F238E27FC236}">
                  <a16:creationId xmlns:a16="http://schemas.microsoft.com/office/drawing/2014/main" id="{44DFE0A8-92C5-4579-BFAC-754010724FB9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5;p53">
              <a:extLst>
                <a:ext uri="{FF2B5EF4-FFF2-40B4-BE49-F238E27FC236}">
                  <a16:creationId xmlns:a16="http://schemas.microsoft.com/office/drawing/2014/main" id="{BA570217-6B3A-4285-B37D-544AF3CADB2B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6;p53">
              <a:extLst>
                <a:ext uri="{FF2B5EF4-FFF2-40B4-BE49-F238E27FC236}">
                  <a16:creationId xmlns:a16="http://schemas.microsoft.com/office/drawing/2014/main" id="{7776AFDE-B8E5-4C74-8484-83DF70DA92AC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7;p53">
              <a:extLst>
                <a:ext uri="{FF2B5EF4-FFF2-40B4-BE49-F238E27FC236}">
                  <a16:creationId xmlns:a16="http://schemas.microsoft.com/office/drawing/2014/main" id="{4C5E29A0-93B5-462B-BA64-C0BC68F25FBA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8;p53">
              <a:extLst>
                <a:ext uri="{FF2B5EF4-FFF2-40B4-BE49-F238E27FC236}">
                  <a16:creationId xmlns:a16="http://schemas.microsoft.com/office/drawing/2014/main" id="{78C1840C-6935-4251-9999-CD15FB7CBF11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9;p53">
              <a:extLst>
                <a:ext uri="{FF2B5EF4-FFF2-40B4-BE49-F238E27FC236}">
                  <a16:creationId xmlns:a16="http://schemas.microsoft.com/office/drawing/2014/main" id="{2A794EB7-82A0-4E5B-ABE7-88D966AACECD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0;p53">
              <a:extLst>
                <a:ext uri="{FF2B5EF4-FFF2-40B4-BE49-F238E27FC236}">
                  <a16:creationId xmlns:a16="http://schemas.microsoft.com/office/drawing/2014/main" id="{345AE5BF-1932-4ECE-A4A8-E2675476908D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1;p53">
              <a:extLst>
                <a:ext uri="{FF2B5EF4-FFF2-40B4-BE49-F238E27FC236}">
                  <a16:creationId xmlns:a16="http://schemas.microsoft.com/office/drawing/2014/main" id="{2A420A89-1EBB-4487-84B2-FD0F6F7BEA56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2;p53">
              <a:extLst>
                <a:ext uri="{FF2B5EF4-FFF2-40B4-BE49-F238E27FC236}">
                  <a16:creationId xmlns:a16="http://schemas.microsoft.com/office/drawing/2014/main" id="{E10A5FC9-3B0D-49D7-8446-55D5EE41EB24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3;p53">
              <a:extLst>
                <a:ext uri="{FF2B5EF4-FFF2-40B4-BE49-F238E27FC236}">
                  <a16:creationId xmlns:a16="http://schemas.microsoft.com/office/drawing/2014/main" id="{D55EE14B-3CB4-4496-BA68-CCF90BFB0774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4;p53">
              <a:extLst>
                <a:ext uri="{FF2B5EF4-FFF2-40B4-BE49-F238E27FC236}">
                  <a16:creationId xmlns:a16="http://schemas.microsoft.com/office/drawing/2014/main" id="{55815C5A-C6CE-4932-A03C-D80ED630430C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5;p53">
              <a:extLst>
                <a:ext uri="{FF2B5EF4-FFF2-40B4-BE49-F238E27FC236}">
                  <a16:creationId xmlns:a16="http://schemas.microsoft.com/office/drawing/2014/main" id="{57323AE8-9C10-4844-9AF0-CF30A9A8E88E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6;p53">
              <a:extLst>
                <a:ext uri="{FF2B5EF4-FFF2-40B4-BE49-F238E27FC236}">
                  <a16:creationId xmlns:a16="http://schemas.microsoft.com/office/drawing/2014/main" id="{A7B5A775-41A0-4B54-88B3-2E9E7B76BF48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7;p53">
              <a:extLst>
                <a:ext uri="{FF2B5EF4-FFF2-40B4-BE49-F238E27FC236}">
                  <a16:creationId xmlns:a16="http://schemas.microsoft.com/office/drawing/2014/main" id="{BC5D5A2E-1018-4DCF-8B22-AA6B2D69829F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909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760885" y="-332539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Printer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18742197">
            <a:off x="-2411203" y="-357256"/>
            <a:ext cx="1894791" cy="2110469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8880041">
            <a:off x="-357221" y="135116"/>
            <a:ext cx="1538842" cy="710621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254730">
            <a:off x="6256516" y="4532139"/>
            <a:ext cx="1353072" cy="582045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1085991" y="1036462"/>
            <a:ext cx="6179707" cy="364683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dirty="0"/>
              <a:t>Printers provide a permanent record on paper of computer output data or text. There are three basic types of character printers: daisywheel, dot matrix, and laser printers.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Laser printers are the most advanced types of printers among all.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The laser printer uses a rotating photographic drum that is used to imprint the character images. The pattern is then transferred onto paper in the same manner as a copying machine</a:t>
            </a:r>
            <a:endParaRPr lang="en-US" sz="1400" dirty="0"/>
          </a:p>
          <a:p>
            <a:pPr marL="0" indent="0" algn="l">
              <a:buSzPts val="1100"/>
            </a:pPr>
            <a:endParaRPr lang="en-US" sz="1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540784"/>
                  </p:ext>
                </p:extLst>
              </p:nvPr>
            </p:nvGraphicFramePr>
            <p:xfrm>
              <a:off x="6972301" y="1266816"/>
              <a:ext cx="2387600" cy="24561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87600" cy="2456141"/>
                    </a:xfrm>
                    <a:prstGeom prst="rect">
                      <a:avLst/>
                    </a:prstGeom>
                  </am3d:spPr>
                  <am3d:camera>
                    <am3d:pos x="0" y="0" z="7266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27949" d="1000000"/>
                    <am3d:preTrans dx="0" dy="-12966183" dz="-2395334"/>
                    <am3d:scale>
                      <am3d:sx n="1000000" d="1000000"/>
                      <am3d:sy n="1000000" d="1000000"/>
                      <am3d:sz n="1000000" d="1000000"/>
                    </am3d:scale>
                    <am3d:rot ax="2640166" ay="2385915" az="19023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18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2301" y="1266816"/>
                <a:ext cx="2387600" cy="2456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701528"/>
                  </p:ext>
                </p:extLst>
              </p:nvPr>
            </p:nvGraphicFramePr>
            <p:xfrm>
              <a:off x="9268254" y="1697554"/>
              <a:ext cx="1095234" cy="11151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95234" cy="1115132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96027" ay="-2766431" az="-936541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095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adphones">
                <a:extLst>
                  <a:ext uri="{FF2B5EF4-FFF2-40B4-BE49-F238E27FC236}">
                    <a16:creationId xmlns:a16="http://schemas.microsoft.com/office/drawing/2014/main" id="{F8D2A5A8-E8BA-4B2B-AB27-5BCA890AD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254" y="1697554"/>
                <a:ext cx="1095234" cy="1115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432348"/>
                  </p:ext>
                </p:extLst>
              </p:nvPr>
            </p:nvGraphicFramePr>
            <p:xfrm>
              <a:off x="5496179" y="5181271"/>
              <a:ext cx="754145" cy="133450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54145" cy="1334501"/>
                    </a:xfrm>
                    <a:prstGeom prst="rect">
                      <a:avLst/>
                    </a:prstGeom>
                  </am3d:spPr>
                  <am3d:camera>
                    <am3d:pos x="0" y="0" z="623020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2019" d="1000000"/>
                    <am3d:preTrans dx="-6598" dy="-18000000" dz="16934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4802" ay="269602" az="1078153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78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eaker">
                <a:extLst>
                  <a:ext uri="{FF2B5EF4-FFF2-40B4-BE49-F238E27FC236}">
                    <a16:creationId xmlns:a16="http://schemas.microsoft.com/office/drawing/2014/main" id="{AB969A33-02F8-443A-B92C-91C5B6EC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6179" y="5181271"/>
                <a:ext cx="754145" cy="133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ed Tv">
                <a:extLst>
                  <a:ext uri="{FF2B5EF4-FFF2-40B4-BE49-F238E27FC236}">
                    <a16:creationId xmlns:a16="http://schemas.microsoft.com/office/drawing/2014/main" id="{84A2C595-AADE-44AB-9DDD-D370B27069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213697"/>
                  </p:ext>
                </p:extLst>
              </p:nvPr>
            </p:nvGraphicFramePr>
            <p:xfrm>
              <a:off x="-877846" y="-1272159"/>
              <a:ext cx="1637823" cy="127551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637823" cy="1275516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0642" ay="-200923" az="173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113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ed Tv">
                <a:extLst>
                  <a:ext uri="{FF2B5EF4-FFF2-40B4-BE49-F238E27FC236}">
                    <a16:creationId xmlns:a16="http://schemas.microsoft.com/office/drawing/2014/main" id="{84A2C595-AADE-44AB-9DDD-D370B2706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877846" y="-1272159"/>
                <a:ext cx="1637823" cy="1275516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oogle Shape;2192;p53">
            <a:extLst>
              <a:ext uri="{FF2B5EF4-FFF2-40B4-BE49-F238E27FC236}">
                <a16:creationId xmlns:a16="http://schemas.microsoft.com/office/drawing/2014/main" id="{1297D119-2B34-4473-B7CC-440CB9C09002}"/>
              </a:ext>
            </a:extLst>
          </p:cNvPr>
          <p:cNvGrpSpPr/>
          <p:nvPr/>
        </p:nvGrpSpPr>
        <p:grpSpPr>
          <a:xfrm>
            <a:off x="2978145" y="129586"/>
            <a:ext cx="854134" cy="796780"/>
            <a:chOff x="-164200" y="1462250"/>
            <a:chExt cx="1037425" cy="949475"/>
          </a:xfrm>
        </p:grpSpPr>
        <p:sp>
          <p:nvSpPr>
            <p:cNvPr id="59" name="Google Shape;2193;p53">
              <a:extLst>
                <a:ext uri="{FF2B5EF4-FFF2-40B4-BE49-F238E27FC236}">
                  <a16:creationId xmlns:a16="http://schemas.microsoft.com/office/drawing/2014/main" id="{91553E88-9950-4F88-8EA7-4050F58A2EFF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1</a:t>
              </a:r>
              <a:endParaRPr dirty="0"/>
            </a:p>
          </p:txBody>
        </p:sp>
        <p:sp>
          <p:nvSpPr>
            <p:cNvPr id="60" name="Google Shape;2194;p53">
              <a:extLst>
                <a:ext uri="{FF2B5EF4-FFF2-40B4-BE49-F238E27FC236}">
                  <a16:creationId xmlns:a16="http://schemas.microsoft.com/office/drawing/2014/main" id="{04032757-4FF9-4194-8F2F-4274E8D7A038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5;p53">
              <a:extLst>
                <a:ext uri="{FF2B5EF4-FFF2-40B4-BE49-F238E27FC236}">
                  <a16:creationId xmlns:a16="http://schemas.microsoft.com/office/drawing/2014/main" id="{BEB409C3-7087-4BB8-A585-20F3BCCF269C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6;p53">
              <a:extLst>
                <a:ext uri="{FF2B5EF4-FFF2-40B4-BE49-F238E27FC236}">
                  <a16:creationId xmlns:a16="http://schemas.microsoft.com/office/drawing/2014/main" id="{9A1FB062-B1D7-4C8A-A4C5-183496BF1F5A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7;p53">
              <a:extLst>
                <a:ext uri="{FF2B5EF4-FFF2-40B4-BE49-F238E27FC236}">
                  <a16:creationId xmlns:a16="http://schemas.microsoft.com/office/drawing/2014/main" id="{394B3490-232C-4982-993E-639F0C53AC0C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98;p53">
              <a:extLst>
                <a:ext uri="{FF2B5EF4-FFF2-40B4-BE49-F238E27FC236}">
                  <a16:creationId xmlns:a16="http://schemas.microsoft.com/office/drawing/2014/main" id="{E82122F9-8BCD-4D86-AE21-3E9B077990D3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99;p53">
              <a:extLst>
                <a:ext uri="{FF2B5EF4-FFF2-40B4-BE49-F238E27FC236}">
                  <a16:creationId xmlns:a16="http://schemas.microsoft.com/office/drawing/2014/main" id="{56412238-02C4-4A43-BDD0-A489C47E3BCE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0;p53">
              <a:extLst>
                <a:ext uri="{FF2B5EF4-FFF2-40B4-BE49-F238E27FC236}">
                  <a16:creationId xmlns:a16="http://schemas.microsoft.com/office/drawing/2014/main" id="{4A87479A-E778-4653-A018-1DEE34EEF5BE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1;p53">
              <a:extLst>
                <a:ext uri="{FF2B5EF4-FFF2-40B4-BE49-F238E27FC236}">
                  <a16:creationId xmlns:a16="http://schemas.microsoft.com/office/drawing/2014/main" id="{BFE90DB0-6589-46F7-9274-991D31B62413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02;p53">
              <a:extLst>
                <a:ext uri="{FF2B5EF4-FFF2-40B4-BE49-F238E27FC236}">
                  <a16:creationId xmlns:a16="http://schemas.microsoft.com/office/drawing/2014/main" id="{C2C6A356-83A1-4AEE-9127-8B111970B4BC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3;p53">
              <a:extLst>
                <a:ext uri="{FF2B5EF4-FFF2-40B4-BE49-F238E27FC236}">
                  <a16:creationId xmlns:a16="http://schemas.microsoft.com/office/drawing/2014/main" id="{E01021D9-0917-442D-9098-8531B99436CC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2204;p53">
              <a:extLst>
                <a:ext uri="{FF2B5EF4-FFF2-40B4-BE49-F238E27FC236}">
                  <a16:creationId xmlns:a16="http://schemas.microsoft.com/office/drawing/2014/main" id="{E5B8C559-A334-40D7-902F-05D3AE903FB7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5;p53">
              <a:extLst>
                <a:ext uri="{FF2B5EF4-FFF2-40B4-BE49-F238E27FC236}">
                  <a16:creationId xmlns:a16="http://schemas.microsoft.com/office/drawing/2014/main" id="{7F2AEBDE-C2E4-41B6-987A-89E9D1A777C5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6;p53">
              <a:extLst>
                <a:ext uri="{FF2B5EF4-FFF2-40B4-BE49-F238E27FC236}">
                  <a16:creationId xmlns:a16="http://schemas.microsoft.com/office/drawing/2014/main" id="{E4AA5E1F-9353-4912-B477-425B9A286556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7;p53">
              <a:extLst>
                <a:ext uri="{FF2B5EF4-FFF2-40B4-BE49-F238E27FC236}">
                  <a16:creationId xmlns:a16="http://schemas.microsoft.com/office/drawing/2014/main" id="{0AC0C3D5-89BB-4AC3-B0CC-88F20A93448C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08;p53">
              <a:extLst>
                <a:ext uri="{FF2B5EF4-FFF2-40B4-BE49-F238E27FC236}">
                  <a16:creationId xmlns:a16="http://schemas.microsoft.com/office/drawing/2014/main" id="{8A39386B-0D3F-42F5-863D-B7144238AEEF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09;p53">
              <a:extLst>
                <a:ext uri="{FF2B5EF4-FFF2-40B4-BE49-F238E27FC236}">
                  <a16:creationId xmlns:a16="http://schemas.microsoft.com/office/drawing/2014/main" id="{F9F37613-5C34-4B45-8E66-76799DB0F798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0;p53">
              <a:extLst>
                <a:ext uri="{FF2B5EF4-FFF2-40B4-BE49-F238E27FC236}">
                  <a16:creationId xmlns:a16="http://schemas.microsoft.com/office/drawing/2014/main" id="{0E0BD3CB-9EC8-4551-9E45-3B5C147DCD59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1;p53">
              <a:extLst>
                <a:ext uri="{FF2B5EF4-FFF2-40B4-BE49-F238E27FC236}">
                  <a16:creationId xmlns:a16="http://schemas.microsoft.com/office/drawing/2014/main" id="{E0786756-754A-4A1E-A6FF-113C0BEFEB16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2;p53">
              <a:extLst>
                <a:ext uri="{FF2B5EF4-FFF2-40B4-BE49-F238E27FC236}">
                  <a16:creationId xmlns:a16="http://schemas.microsoft.com/office/drawing/2014/main" id="{1331B69C-546C-4997-B7A6-747DB4217452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3;p53">
              <a:extLst>
                <a:ext uri="{FF2B5EF4-FFF2-40B4-BE49-F238E27FC236}">
                  <a16:creationId xmlns:a16="http://schemas.microsoft.com/office/drawing/2014/main" id="{55DC5D69-3E74-43AC-827A-9DDA12D77363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4;p53">
              <a:extLst>
                <a:ext uri="{FF2B5EF4-FFF2-40B4-BE49-F238E27FC236}">
                  <a16:creationId xmlns:a16="http://schemas.microsoft.com/office/drawing/2014/main" id="{B4EC4CF9-C6D7-401A-9D4C-1DEEB2FBEBE2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5;p53">
              <a:extLst>
                <a:ext uri="{FF2B5EF4-FFF2-40B4-BE49-F238E27FC236}">
                  <a16:creationId xmlns:a16="http://schemas.microsoft.com/office/drawing/2014/main" id="{37A4140C-11E4-4430-9A98-6D65CE6595B2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16;p53">
              <a:extLst>
                <a:ext uri="{FF2B5EF4-FFF2-40B4-BE49-F238E27FC236}">
                  <a16:creationId xmlns:a16="http://schemas.microsoft.com/office/drawing/2014/main" id="{69D7025B-2982-4C6F-B38B-2D748570863B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17;p53">
              <a:extLst>
                <a:ext uri="{FF2B5EF4-FFF2-40B4-BE49-F238E27FC236}">
                  <a16:creationId xmlns:a16="http://schemas.microsoft.com/office/drawing/2014/main" id="{874FA7C9-FC46-4313-8558-962125F404D5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192;p53">
            <a:extLst>
              <a:ext uri="{FF2B5EF4-FFF2-40B4-BE49-F238E27FC236}">
                <a16:creationId xmlns:a16="http://schemas.microsoft.com/office/drawing/2014/main" id="{33622FCA-8CE6-4554-9912-C26C9E4B010A}"/>
              </a:ext>
            </a:extLst>
          </p:cNvPr>
          <p:cNvGrpSpPr/>
          <p:nvPr/>
        </p:nvGrpSpPr>
        <p:grpSpPr>
          <a:xfrm rot="8730426">
            <a:off x="-1184857" y="4988301"/>
            <a:ext cx="854134" cy="796780"/>
            <a:chOff x="-164200" y="1462250"/>
            <a:chExt cx="1037425" cy="949475"/>
          </a:xfrm>
        </p:grpSpPr>
        <p:sp>
          <p:nvSpPr>
            <p:cNvPr id="85" name="Google Shape;2193;p53">
              <a:extLst>
                <a:ext uri="{FF2B5EF4-FFF2-40B4-BE49-F238E27FC236}">
                  <a16:creationId xmlns:a16="http://schemas.microsoft.com/office/drawing/2014/main" id="{E4953BB3-A363-4575-8FE1-63AB24C91AE6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2</a:t>
              </a:r>
              <a:endParaRPr dirty="0"/>
            </a:p>
          </p:txBody>
        </p:sp>
        <p:sp>
          <p:nvSpPr>
            <p:cNvPr id="86" name="Google Shape;2194;p53">
              <a:extLst>
                <a:ext uri="{FF2B5EF4-FFF2-40B4-BE49-F238E27FC236}">
                  <a16:creationId xmlns:a16="http://schemas.microsoft.com/office/drawing/2014/main" id="{3FBDA817-C358-413F-A90C-24F0170E63A6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95;p53">
              <a:extLst>
                <a:ext uri="{FF2B5EF4-FFF2-40B4-BE49-F238E27FC236}">
                  <a16:creationId xmlns:a16="http://schemas.microsoft.com/office/drawing/2014/main" id="{F1A4CAF3-35D8-4C9E-8099-77B61C83B3B2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96;p53">
              <a:extLst>
                <a:ext uri="{FF2B5EF4-FFF2-40B4-BE49-F238E27FC236}">
                  <a16:creationId xmlns:a16="http://schemas.microsoft.com/office/drawing/2014/main" id="{DEF84961-0768-43A1-BBF4-413F8F389277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97;p53">
              <a:extLst>
                <a:ext uri="{FF2B5EF4-FFF2-40B4-BE49-F238E27FC236}">
                  <a16:creationId xmlns:a16="http://schemas.microsoft.com/office/drawing/2014/main" id="{46C3FC0F-5DA8-4714-BA6A-5A5CBBF3F729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98;p53">
              <a:extLst>
                <a:ext uri="{FF2B5EF4-FFF2-40B4-BE49-F238E27FC236}">
                  <a16:creationId xmlns:a16="http://schemas.microsoft.com/office/drawing/2014/main" id="{3A0D1D7B-3A6C-4AEC-ACF1-930F93251D4C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99;p53">
              <a:extLst>
                <a:ext uri="{FF2B5EF4-FFF2-40B4-BE49-F238E27FC236}">
                  <a16:creationId xmlns:a16="http://schemas.microsoft.com/office/drawing/2014/main" id="{23D1106F-2DC5-474C-8646-CBC90930A009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00;p53">
              <a:extLst>
                <a:ext uri="{FF2B5EF4-FFF2-40B4-BE49-F238E27FC236}">
                  <a16:creationId xmlns:a16="http://schemas.microsoft.com/office/drawing/2014/main" id="{68612399-57FB-47E7-9597-B0D912612717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01;p53">
              <a:extLst>
                <a:ext uri="{FF2B5EF4-FFF2-40B4-BE49-F238E27FC236}">
                  <a16:creationId xmlns:a16="http://schemas.microsoft.com/office/drawing/2014/main" id="{AF0C4E75-625B-4C56-B128-3C5744F1E5E9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02;p53">
              <a:extLst>
                <a:ext uri="{FF2B5EF4-FFF2-40B4-BE49-F238E27FC236}">
                  <a16:creationId xmlns:a16="http://schemas.microsoft.com/office/drawing/2014/main" id="{36A25B15-75B4-48B4-BB83-2F8E0193C9F4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03;p53">
              <a:extLst>
                <a:ext uri="{FF2B5EF4-FFF2-40B4-BE49-F238E27FC236}">
                  <a16:creationId xmlns:a16="http://schemas.microsoft.com/office/drawing/2014/main" id="{A332055F-C0CC-4C42-929B-071A6F085708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2204;p53">
              <a:extLst>
                <a:ext uri="{FF2B5EF4-FFF2-40B4-BE49-F238E27FC236}">
                  <a16:creationId xmlns:a16="http://schemas.microsoft.com/office/drawing/2014/main" id="{2B9A67B0-3F1B-453B-8A9C-6FC4D5040949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05;p53">
              <a:extLst>
                <a:ext uri="{FF2B5EF4-FFF2-40B4-BE49-F238E27FC236}">
                  <a16:creationId xmlns:a16="http://schemas.microsoft.com/office/drawing/2014/main" id="{92F5ED4F-87B2-4566-95E8-A8E2C8E3AA05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06;p53">
              <a:extLst>
                <a:ext uri="{FF2B5EF4-FFF2-40B4-BE49-F238E27FC236}">
                  <a16:creationId xmlns:a16="http://schemas.microsoft.com/office/drawing/2014/main" id="{149189D1-540B-41F9-9F8F-18C50B21B583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07;p53">
              <a:extLst>
                <a:ext uri="{FF2B5EF4-FFF2-40B4-BE49-F238E27FC236}">
                  <a16:creationId xmlns:a16="http://schemas.microsoft.com/office/drawing/2014/main" id="{387DBD0B-2977-42A7-B368-6957FF739E67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08;p53">
              <a:extLst>
                <a:ext uri="{FF2B5EF4-FFF2-40B4-BE49-F238E27FC236}">
                  <a16:creationId xmlns:a16="http://schemas.microsoft.com/office/drawing/2014/main" id="{F2D3FAEC-D079-4637-9B64-3B4E13945336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09;p53">
              <a:extLst>
                <a:ext uri="{FF2B5EF4-FFF2-40B4-BE49-F238E27FC236}">
                  <a16:creationId xmlns:a16="http://schemas.microsoft.com/office/drawing/2014/main" id="{E90E6355-1031-4CD3-AD91-089688CD2C0D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10;p53">
              <a:extLst>
                <a:ext uri="{FF2B5EF4-FFF2-40B4-BE49-F238E27FC236}">
                  <a16:creationId xmlns:a16="http://schemas.microsoft.com/office/drawing/2014/main" id="{3BE0E3EF-F612-47E3-9548-11B9C424FCCC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11;p53">
              <a:extLst>
                <a:ext uri="{FF2B5EF4-FFF2-40B4-BE49-F238E27FC236}">
                  <a16:creationId xmlns:a16="http://schemas.microsoft.com/office/drawing/2014/main" id="{FDCD6B96-5DFF-4073-996E-A6B50A09FB7E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12;p53">
              <a:extLst>
                <a:ext uri="{FF2B5EF4-FFF2-40B4-BE49-F238E27FC236}">
                  <a16:creationId xmlns:a16="http://schemas.microsoft.com/office/drawing/2014/main" id="{E11B5106-FF7C-4FE0-A72E-296FE2D7D958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13;p53">
              <a:extLst>
                <a:ext uri="{FF2B5EF4-FFF2-40B4-BE49-F238E27FC236}">
                  <a16:creationId xmlns:a16="http://schemas.microsoft.com/office/drawing/2014/main" id="{D4C9F5B0-63F4-42E8-8249-975D9469DFE8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14;p53">
              <a:extLst>
                <a:ext uri="{FF2B5EF4-FFF2-40B4-BE49-F238E27FC236}">
                  <a16:creationId xmlns:a16="http://schemas.microsoft.com/office/drawing/2014/main" id="{8A69255E-1A67-4F8B-99BB-A590F90F1709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15;p53">
              <a:extLst>
                <a:ext uri="{FF2B5EF4-FFF2-40B4-BE49-F238E27FC236}">
                  <a16:creationId xmlns:a16="http://schemas.microsoft.com/office/drawing/2014/main" id="{5DC4A7C1-FD3F-481B-B7B6-08F834765BC0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16;p53">
              <a:extLst>
                <a:ext uri="{FF2B5EF4-FFF2-40B4-BE49-F238E27FC236}">
                  <a16:creationId xmlns:a16="http://schemas.microsoft.com/office/drawing/2014/main" id="{5FC9768E-D394-478D-9A01-0844A81F74F8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17;p53">
              <a:extLst>
                <a:ext uri="{FF2B5EF4-FFF2-40B4-BE49-F238E27FC236}">
                  <a16:creationId xmlns:a16="http://schemas.microsoft.com/office/drawing/2014/main" id="{FB158CAA-EC26-4094-8B1C-43F3802B75F4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22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760885" y="-332539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Monitor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2093463">
            <a:off x="168198" y="40459"/>
            <a:ext cx="1024638" cy="1012136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3929060">
            <a:off x="8043355" y="-165320"/>
            <a:ext cx="1538842" cy="710621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254730">
            <a:off x="6256516" y="4532139"/>
            <a:ext cx="1353072" cy="582045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2675619" y="1576937"/>
            <a:ext cx="6093300" cy="2514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dirty="0"/>
              <a:t>Video monitors are the most commonly used peripherals. They consist of a keyboard as the input device and a display unit as the output device.</a:t>
            </a:r>
          </a:p>
          <a:p>
            <a:pPr marL="0" indent="0" algn="l">
              <a:buSzPts val="1100"/>
            </a:pPr>
            <a:endParaRPr lang="en-US" dirty="0"/>
          </a:p>
          <a:p>
            <a:pPr marL="0" indent="0" algn="l">
              <a:buSzPts val="1100"/>
            </a:pPr>
            <a:r>
              <a:rPr lang="en-US" sz="1800" dirty="0"/>
              <a:t>There are different types of video monitors, but the most popular use a cathode ray tube (CRT). </a:t>
            </a:r>
          </a:p>
          <a:p>
            <a:pPr marL="0" indent="0" algn="l">
              <a:buSzPts val="1100"/>
            </a:pPr>
            <a:endParaRPr lang="en-US" sz="2000" dirty="0"/>
          </a:p>
          <a:p>
            <a:pPr marL="0" indent="0" algn="l">
              <a:buSzPts val="1100"/>
            </a:pPr>
            <a:endParaRPr lang="en-US" sz="1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0374943"/>
                  </p:ext>
                </p:extLst>
              </p:nvPr>
            </p:nvGraphicFramePr>
            <p:xfrm>
              <a:off x="9427366" y="815066"/>
              <a:ext cx="2243753" cy="22799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43753" cy="2279943"/>
                    </a:xfrm>
                    <a:prstGeom prst="rect">
                      <a:avLst/>
                    </a:prstGeom>
                  </am3d:spPr>
                  <am3d:camera>
                    <am3d:pos x="0" y="0" z="72661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27949" d="1000000"/>
                    <am3d:preTrans dx="0" dy="-12966183" dz="-2395334"/>
                    <am3d:scale>
                      <am3d:sx n="1000000" d="1000000"/>
                      <am3d:sy n="1000000" d="1000000"/>
                      <am3d:sz n="1000000" d="1000000"/>
                    </am3d:scale>
                    <am3d:rot ax="9418439" ay="996639" az="103843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675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r">
                <a:extLst>
                  <a:ext uri="{FF2B5EF4-FFF2-40B4-BE49-F238E27FC236}">
                    <a16:creationId xmlns:a16="http://schemas.microsoft.com/office/drawing/2014/main" id="{A1937BDF-220F-4C77-A02E-2295B1F406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7366" y="815066"/>
                <a:ext cx="2243753" cy="2279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550092"/>
                  </p:ext>
                </p:extLst>
              </p:nvPr>
            </p:nvGraphicFramePr>
            <p:xfrm>
              <a:off x="107823" y="1716507"/>
              <a:ext cx="2611656" cy="21237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11656" cy="2123765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92190" ay="1551703" az="4897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85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823" y="1716507"/>
                <a:ext cx="2611656" cy="2123765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oogle Shape;2192;p53">
            <a:extLst>
              <a:ext uri="{FF2B5EF4-FFF2-40B4-BE49-F238E27FC236}">
                <a16:creationId xmlns:a16="http://schemas.microsoft.com/office/drawing/2014/main" id="{5770E43F-2AFE-4513-9C88-75C6E76F639F}"/>
              </a:ext>
            </a:extLst>
          </p:cNvPr>
          <p:cNvGrpSpPr/>
          <p:nvPr/>
        </p:nvGrpSpPr>
        <p:grpSpPr>
          <a:xfrm>
            <a:off x="2866443" y="205572"/>
            <a:ext cx="854134" cy="796780"/>
            <a:chOff x="-164200" y="1462250"/>
            <a:chExt cx="1037425" cy="949475"/>
          </a:xfrm>
        </p:grpSpPr>
        <p:sp>
          <p:nvSpPr>
            <p:cNvPr id="56" name="Google Shape;2193;p53">
              <a:extLst>
                <a:ext uri="{FF2B5EF4-FFF2-40B4-BE49-F238E27FC236}">
                  <a16:creationId xmlns:a16="http://schemas.microsoft.com/office/drawing/2014/main" id="{81474917-6F04-4FA7-BB94-49258FFCD8B7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2</a:t>
              </a:r>
              <a:endParaRPr dirty="0"/>
            </a:p>
          </p:txBody>
        </p:sp>
        <p:sp>
          <p:nvSpPr>
            <p:cNvPr id="58" name="Google Shape;2194;p53">
              <a:extLst>
                <a:ext uri="{FF2B5EF4-FFF2-40B4-BE49-F238E27FC236}">
                  <a16:creationId xmlns:a16="http://schemas.microsoft.com/office/drawing/2014/main" id="{B1DF42C7-4D4D-42C0-9BA6-D1132720A427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5;p53">
              <a:extLst>
                <a:ext uri="{FF2B5EF4-FFF2-40B4-BE49-F238E27FC236}">
                  <a16:creationId xmlns:a16="http://schemas.microsoft.com/office/drawing/2014/main" id="{3C45EF88-3B2F-4919-B8FB-AB410964ECC6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6;p53">
              <a:extLst>
                <a:ext uri="{FF2B5EF4-FFF2-40B4-BE49-F238E27FC236}">
                  <a16:creationId xmlns:a16="http://schemas.microsoft.com/office/drawing/2014/main" id="{A43040CE-76A3-4824-B3A7-86CCF1E307E4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7;p53">
              <a:extLst>
                <a:ext uri="{FF2B5EF4-FFF2-40B4-BE49-F238E27FC236}">
                  <a16:creationId xmlns:a16="http://schemas.microsoft.com/office/drawing/2014/main" id="{8BC56253-940F-4393-A1E0-9DA476FB3E22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8;p53">
              <a:extLst>
                <a:ext uri="{FF2B5EF4-FFF2-40B4-BE49-F238E27FC236}">
                  <a16:creationId xmlns:a16="http://schemas.microsoft.com/office/drawing/2014/main" id="{88AADDCC-673C-4495-8F77-18B498EB1B9F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9;p53">
              <a:extLst>
                <a:ext uri="{FF2B5EF4-FFF2-40B4-BE49-F238E27FC236}">
                  <a16:creationId xmlns:a16="http://schemas.microsoft.com/office/drawing/2014/main" id="{62D6FF5D-8480-49B4-83C9-E9F956A9C8F7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0;p53">
              <a:extLst>
                <a:ext uri="{FF2B5EF4-FFF2-40B4-BE49-F238E27FC236}">
                  <a16:creationId xmlns:a16="http://schemas.microsoft.com/office/drawing/2014/main" id="{0E5B20EE-5CA3-4E34-89C6-D53C781DD0FA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1;p53">
              <a:extLst>
                <a:ext uri="{FF2B5EF4-FFF2-40B4-BE49-F238E27FC236}">
                  <a16:creationId xmlns:a16="http://schemas.microsoft.com/office/drawing/2014/main" id="{58C8C453-E1DE-48C9-8970-71A14100CB87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2;p53">
              <a:extLst>
                <a:ext uri="{FF2B5EF4-FFF2-40B4-BE49-F238E27FC236}">
                  <a16:creationId xmlns:a16="http://schemas.microsoft.com/office/drawing/2014/main" id="{B84F86B6-130C-4684-B61A-469FDC6720B3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3;p53">
              <a:extLst>
                <a:ext uri="{FF2B5EF4-FFF2-40B4-BE49-F238E27FC236}">
                  <a16:creationId xmlns:a16="http://schemas.microsoft.com/office/drawing/2014/main" id="{AB2FDE0B-DA3C-40C0-9C45-7B2173A360EA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04;p53">
              <a:extLst>
                <a:ext uri="{FF2B5EF4-FFF2-40B4-BE49-F238E27FC236}">
                  <a16:creationId xmlns:a16="http://schemas.microsoft.com/office/drawing/2014/main" id="{CEF0A051-0342-428E-8780-B6859F2CF447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5;p53">
              <a:extLst>
                <a:ext uri="{FF2B5EF4-FFF2-40B4-BE49-F238E27FC236}">
                  <a16:creationId xmlns:a16="http://schemas.microsoft.com/office/drawing/2014/main" id="{5E245ECF-9307-438F-90A0-B9B5C4451D72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6;p53">
              <a:extLst>
                <a:ext uri="{FF2B5EF4-FFF2-40B4-BE49-F238E27FC236}">
                  <a16:creationId xmlns:a16="http://schemas.microsoft.com/office/drawing/2014/main" id="{EC38D7CB-A8C2-4D79-B218-7583AA703D6B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7;p53">
              <a:extLst>
                <a:ext uri="{FF2B5EF4-FFF2-40B4-BE49-F238E27FC236}">
                  <a16:creationId xmlns:a16="http://schemas.microsoft.com/office/drawing/2014/main" id="{8FDEF759-57E0-479F-A5BE-D47546B3A278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8;p53">
              <a:extLst>
                <a:ext uri="{FF2B5EF4-FFF2-40B4-BE49-F238E27FC236}">
                  <a16:creationId xmlns:a16="http://schemas.microsoft.com/office/drawing/2014/main" id="{2355662E-23A1-4B60-9BB7-AB5DC809F7C8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9;p53">
              <a:extLst>
                <a:ext uri="{FF2B5EF4-FFF2-40B4-BE49-F238E27FC236}">
                  <a16:creationId xmlns:a16="http://schemas.microsoft.com/office/drawing/2014/main" id="{274ECC1F-37AE-4F47-B557-D0AC64D0B653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0;p53">
              <a:extLst>
                <a:ext uri="{FF2B5EF4-FFF2-40B4-BE49-F238E27FC236}">
                  <a16:creationId xmlns:a16="http://schemas.microsoft.com/office/drawing/2014/main" id="{2DAA1D23-131C-495B-8480-9D001ABAC302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1;p53">
              <a:extLst>
                <a:ext uri="{FF2B5EF4-FFF2-40B4-BE49-F238E27FC236}">
                  <a16:creationId xmlns:a16="http://schemas.microsoft.com/office/drawing/2014/main" id="{F3F0858B-1D18-4CE9-9E58-A0E5EFA9B5C1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2;p53">
              <a:extLst>
                <a:ext uri="{FF2B5EF4-FFF2-40B4-BE49-F238E27FC236}">
                  <a16:creationId xmlns:a16="http://schemas.microsoft.com/office/drawing/2014/main" id="{7076516E-491B-4C35-927A-180C93B21275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3;p53">
              <a:extLst>
                <a:ext uri="{FF2B5EF4-FFF2-40B4-BE49-F238E27FC236}">
                  <a16:creationId xmlns:a16="http://schemas.microsoft.com/office/drawing/2014/main" id="{9879D334-7910-44B1-B384-5DAC755AE35C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4;p53">
              <a:extLst>
                <a:ext uri="{FF2B5EF4-FFF2-40B4-BE49-F238E27FC236}">
                  <a16:creationId xmlns:a16="http://schemas.microsoft.com/office/drawing/2014/main" id="{153CE54B-7176-46B9-9A22-A2C75D3F88E9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5;p53">
              <a:extLst>
                <a:ext uri="{FF2B5EF4-FFF2-40B4-BE49-F238E27FC236}">
                  <a16:creationId xmlns:a16="http://schemas.microsoft.com/office/drawing/2014/main" id="{B17B321A-FB3C-4E87-9BD7-9CC10BA8BAC5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6;p53">
              <a:extLst>
                <a:ext uri="{FF2B5EF4-FFF2-40B4-BE49-F238E27FC236}">
                  <a16:creationId xmlns:a16="http://schemas.microsoft.com/office/drawing/2014/main" id="{03B1E343-C218-4D7E-9A7C-E25D5E60FFFB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7;p53">
              <a:extLst>
                <a:ext uri="{FF2B5EF4-FFF2-40B4-BE49-F238E27FC236}">
                  <a16:creationId xmlns:a16="http://schemas.microsoft.com/office/drawing/2014/main" id="{F7C23900-C05E-437A-8FE3-069F35E32986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857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-154761" y="-332107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Monitor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2093463">
            <a:off x="168198" y="40459"/>
            <a:ext cx="1024638" cy="1012136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3929060">
            <a:off x="8043355" y="-165320"/>
            <a:ext cx="1538842" cy="710621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254730">
            <a:off x="6756350" y="4648878"/>
            <a:ext cx="1353072" cy="582045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458290" y="1347887"/>
            <a:ext cx="8271987" cy="359201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dirty="0"/>
              <a:t>The CRT contains an electronic gun that sends an electronic beam to a phosphorescent screen in front of the tube. The beam can be deflected horizontally and vertically.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To produce a pattern on the screen, a grid inside the CRT receives a variable voltage that causes the beam to hit the screen and make it glow at selected spots. </a:t>
            </a:r>
          </a:p>
          <a:p>
            <a:pPr marL="0" indent="0" algn="l">
              <a:buSzPts val="1100"/>
            </a:pPr>
            <a:endParaRPr lang="en-US" sz="1800" dirty="0"/>
          </a:p>
          <a:p>
            <a:pPr marL="0" indent="0" algn="l">
              <a:buSzPts val="1100"/>
            </a:pPr>
            <a:r>
              <a:rPr lang="en-US" sz="1800" dirty="0"/>
              <a:t>Horizontal and vertical signals deflect the beam and make it sweep across the tube, causing the visual pattern to appear on the screen. </a:t>
            </a:r>
          </a:p>
          <a:p>
            <a:pPr marL="0" indent="0" algn="l">
              <a:buSzPts val="1100"/>
            </a:pPr>
            <a:endParaRPr lang="en-US" sz="1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8294227"/>
                  </p:ext>
                </p:extLst>
              </p:nvPr>
            </p:nvGraphicFramePr>
            <p:xfrm>
              <a:off x="5928001" y="-1763"/>
              <a:ext cx="1564560" cy="129297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64560" cy="1292975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76" ay="-1606247" az="-3929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77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001" y="-1763"/>
                <a:ext cx="1564560" cy="129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1795282"/>
                  </p:ext>
                </p:extLst>
              </p:nvPr>
            </p:nvGraphicFramePr>
            <p:xfrm rot="14421248">
              <a:off x="-2269529" y="1841679"/>
              <a:ext cx="2266046" cy="2380300"/>
            </p:xfrm>
            <a:graphic>
              <a:graphicData uri="http://schemas.microsoft.com/office/drawing/2017/model3d">
                <am3d:model3d r:embed="rId5">
                  <am3d:spPr>
                    <a:xfrm rot="14421248">
                      <a:off x="0" y="0"/>
                      <a:ext cx="2266046" cy="2380300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-5291785" ay="-205694" az="37335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468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4421248">
                <a:off x="-2269529" y="1841679"/>
                <a:ext cx="2266046" cy="23803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oogle Shape;2192;p53">
            <a:extLst>
              <a:ext uri="{FF2B5EF4-FFF2-40B4-BE49-F238E27FC236}">
                <a16:creationId xmlns:a16="http://schemas.microsoft.com/office/drawing/2014/main" id="{437FE3C6-4514-45BE-BA94-C9CBA977714A}"/>
              </a:ext>
            </a:extLst>
          </p:cNvPr>
          <p:cNvGrpSpPr/>
          <p:nvPr/>
        </p:nvGrpSpPr>
        <p:grpSpPr>
          <a:xfrm rot="13972469">
            <a:off x="-2228585" y="4882104"/>
            <a:ext cx="2418351" cy="2596498"/>
            <a:chOff x="-164200" y="1462250"/>
            <a:chExt cx="1037425" cy="949475"/>
          </a:xfrm>
        </p:grpSpPr>
        <p:sp>
          <p:nvSpPr>
            <p:cNvPr id="56" name="Google Shape;2193;p53">
              <a:extLst>
                <a:ext uri="{FF2B5EF4-FFF2-40B4-BE49-F238E27FC236}">
                  <a16:creationId xmlns:a16="http://schemas.microsoft.com/office/drawing/2014/main" id="{BE4CDA67-5B35-4452-841E-A8E294617D95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2</a:t>
              </a:r>
              <a:endParaRPr dirty="0"/>
            </a:p>
          </p:txBody>
        </p:sp>
        <p:sp>
          <p:nvSpPr>
            <p:cNvPr id="58" name="Google Shape;2194;p53">
              <a:extLst>
                <a:ext uri="{FF2B5EF4-FFF2-40B4-BE49-F238E27FC236}">
                  <a16:creationId xmlns:a16="http://schemas.microsoft.com/office/drawing/2014/main" id="{456A0DE1-7F92-4905-920B-E7A4EE7B4F43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5;p53">
              <a:extLst>
                <a:ext uri="{FF2B5EF4-FFF2-40B4-BE49-F238E27FC236}">
                  <a16:creationId xmlns:a16="http://schemas.microsoft.com/office/drawing/2014/main" id="{4E9A33AA-1DEB-483B-9965-1AB307E3BAC7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6;p53">
              <a:extLst>
                <a:ext uri="{FF2B5EF4-FFF2-40B4-BE49-F238E27FC236}">
                  <a16:creationId xmlns:a16="http://schemas.microsoft.com/office/drawing/2014/main" id="{F2EFFB81-2515-4BC0-B12F-913F9B4CD1F2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7;p53">
              <a:extLst>
                <a:ext uri="{FF2B5EF4-FFF2-40B4-BE49-F238E27FC236}">
                  <a16:creationId xmlns:a16="http://schemas.microsoft.com/office/drawing/2014/main" id="{258AEB5B-C5AB-4923-A77E-6FB0EF3B98C3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8;p53">
              <a:extLst>
                <a:ext uri="{FF2B5EF4-FFF2-40B4-BE49-F238E27FC236}">
                  <a16:creationId xmlns:a16="http://schemas.microsoft.com/office/drawing/2014/main" id="{0BCB8EA5-3841-4EA6-8E8F-CA9AF122064D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9;p53">
              <a:extLst>
                <a:ext uri="{FF2B5EF4-FFF2-40B4-BE49-F238E27FC236}">
                  <a16:creationId xmlns:a16="http://schemas.microsoft.com/office/drawing/2014/main" id="{BF8895A9-9E2C-4BC7-9626-DE4D7E6CB3F2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0;p53">
              <a:extLst>
                <a:ext uri="{FF2B5EF4-FFF2-40B4-BE49-F238E27FC236}">
                  <a16:creationId xmlns:a16="http://schemas.microsoft.com/office/drawing/2014/main" id="{E9B3C6F8-7AFC-4F6F-B5BF-C8CB378D5ADB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1;p53">
              <a:extLst>
                <a:ext uri="{FF2B5EF4-FFF2-40B4-BE49-F238E27FC236}">
                  <a16:creationId xmlns:a16="http://schemas.microsoft.com/office/drawing/2014/main" id="{84169FC8-DF2D-4530-9147-58EB1CEDE9E9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2;p53">
              <a:extLst>
                <a:ext uri="{FF2B5EF4-FFF2-40B4-BE49-F238E27FC236}">
                  <a16:creationId xmlns:a16="http://schemas.microsoft.com/office/drawing/2014/main" id="{892392FB-A9E8-4004-960F-56622AA8FD80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3;p53">
              <a:extLst>
                <a:ext uri="{FF2B5EF4-FFF2-40B4-BE49-F238E27FC236}">
                  <a16:creationId xmlns:a16="http://schemas.microsoft.com/office/drawing/2014/main" id="{237BB264-E8E1-4633-92CD-AC2A0F613D77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04;p53">
              <a:extLst>
                <a:ext uri="{FF2B5EF4-FFF2-40B4-BE49-F238E27FC236}">
                  <a16:creationId xmlns:a16="http://schemas.microsoft.com/office/drawing/2014/main" id="{9B1B0EEF-A882-476F-BBB6-73479AE256C4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5;p53">
              <a:extLst>
                <a:ext uri="{FF2B5EF4-FFF2-40B4-BE49-F238E27FC236}">
                  <a16:creationId xmlns:a16="http://schemas.microsoft.com/office/drawing/2014/main" id="{774D8404-A590-4871-9CCD-20AC67728559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6;p53">
              <a:extLst>
                <a:ext uri="{FF2B5EF4-FFF2-40B4-BE49-F238E27FC236}">
                  <a16:creationId xmlns:a16="http://schemas.microsoft.com/office/drawing/2014/main" id="{441FB166-56F9-4456-8437-20A7C6B610C6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7;p53">
              <a:extLst>
                <a:ext uri="{FF2B5EF4-FFF2-40B4-BE49-F238E27FC236}">
                  <a16:creationId xmlns:a16="http://schemas.microsoft.com/office/drawing/2014/main" id="{CD9A6BED-A10E-4143-8C5D-E019A5060A1D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8;p53">
              <a:extLst>
                <a:ext uri="{FF2B5EF4-FFF2-40B4-BE49-F238E27FC236}">
                  <a16:creationId xmlns:a16="http://schemas.microsoft.com/office/drawing/2014/main" id="{979E74DD-9EAC-4566-9664-4041BA667ECD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9;p53">
              <a:extLst>
                <a:ext uri="{FF2B5EF4-FFF2-40B4-BE49-F238E27FC236}">
                  <a16:creationId xmlns:a16="http://schemas.microsoft.com/office/drawing/2014/main" id="{6BBC16FD-7350-46BF-9CFA-E7539AF02289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0;p53">
              <a:extLst>
                <a:ext uri="{FF2B5EF4-FFF2-40B4-BE49-F238E27FC236}">
                  <a16:creationId xmlns:a16="http://schemas.microsoft.com/office/drawing/2014/main" id="{662F2C92-A37C-42A2-B3D3-196D23D26721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1;p53">
              <a:extLst>
                <a:ext uri="{FF2B5EF4-FFF2-40B4-BE49-F238E27FC236}">
                  <a16:creationId xmlns:a16="http://schemas.microsoft.com/office/drawing/2014/main" id="{5149F16C-3739-4C4C-996D-5368760B9D79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2;p53">
              <a:extLst>
                <a:ext uri="{FF2B5EF4-FFF2-40B4-BE49-F238E27FC236}">
                  <a16:creationId xmlns:a16="http://schemas.microsoft.com/office/drawing/2014/main" id="{7CA4501E-5F01-4C8A-9F73-6A42EDEDE2E5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3;p53">
              <a:extLst>
                <a:ext uri="{FF2B5EF4-FFF2-40B4-BE49-F238E27FC236}">
                  <a16:creationId xmlns:a16="http://schemas.microsoft.com/office/drawing/2014/main" id="{05CFC09B-1006-4838-99EE-2B6B20D78857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4;p53">
              <a:extLst>
                <a:ext uri="{FF2B5EF4-FFF2-40B4-BE49-F238E27FC236}">
                  <a16:creationId xmlns:a16="http://schemas.microsoft.com/office/drawing/2014/main" id="{03CBE53C-3C93-41D6-A5D6-66F9F2E73D0B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5;p53">
              <a:extLst>
                <a:ext uri="{FF2B5EF4-FFF2-40B4-BE49-F238E27FC236}">
                  <a16:creationId xmlns:a16="http://schemas.microsoft.com/office/drawing/2014/main" id="{82DE75EE-0CE0-40E7-878D-FE13D8CEE527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6;p53">
              <a:extLst>
                <a:ext uri="{FF2B5EF4-FFF2-40B4-BE49-F238E27FC236}">
                  <a16:creationId xmlns:a16="http://schemas.microsoft.com/office/drawing/2014/main" id="{B6F1A6C5-8190-48BA-9880-D8EB1E1BA6D6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7;p53">
              <a:extLst>
                <a:ext uri="{FF2B5EF4-FFF2-40B4-BE49-F238E27FC236}">
                  <a16:creationId xmlns:a16="http://schemas.microsoft.com/office/drawing/2014/main" id="{B5B18935-03BB-46D9-912B-9C731BFE245E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745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-154761" y="-332107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Projector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20549336">
            <a:off x="5063787" y="-202981"/>
            <a:ext cx="1024638" cy="1012136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9234819">
            <a:off x="-606682" y="178354"/>
            <a:ext cx="1538842" cy="710621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2991189">
            <a:off x="7723107" y="178528"/>
            <a:ext cx="1353072" cy="582045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676332" y="1601619"/>
            <a:ext cx="6796686" cy="239360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A 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projector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 or 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image projector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 is an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elius Swash Caps" panose="020B0604020202020204" charset="0"/>
                <a:hlinkClick r:id="rId3" tooltip="Optic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optical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 device that projects an </a:t>
            </a:r>
            <a:r>
              <a:rPr lang="en-US" sz="1800" b="0" i="0" strike="noStrike" dirty="0">
                <a:solidFill>
                  <a:schemeClr val="tx1"/>
                </a:solidFill>
                <a:effectLst/>
                <a:latin typeface="Delius Swash Caps" panose="020B0604020202020204" charset="0"/>
                <a:hlinkClick r:id="rId4" tooltip="Im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 (or moving images) onto a surface, commonly a </a:t>
            </a:r>
            <a:r>
              <a:rPr lang="en-US" sz="1800" b="0" i="0" strike="noStrike" dirty="0">
                <a:solidFill>
                  <a:schemeClr val="tx1"/>
                </a:solidFill>
                <a:effectLst/>
                <a:latin typeface="Delius Swash Caps" panose="020B0604020202020204" charset="0"/>
                <a:hlinkClick r:id="rId5" tooltip="Projection scre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projection screen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. </a:t>
            </a:r>
          </a:p>
          <a:p>
            <a:pPr marL="0" indent="0" algn="l">
              <a:buSzPts val="1100"/>
            </a:pPr>
            <a:endParaRPr lang="en-US" sz="2000" dirty="0">
              <a:solidFill>
                <a:schemeClr val="tx1"/>
              </a:solidFill>
              <a:latin typeface="Delius Swash Caps" panose="020B0604020202020204" charset="0"/>
            </a:endParaRPr>
          </a:p>
          <a:p>
            <a:pPr marL="0" indent="0" algn="l">
              <a:buSzPts val="1100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Delius Swash Caps" panose="020B0604020202020204" charset="0"/>
              </a:rPr>
              <a:t>Most projectors create an image by shining a light through a small transparent lens, but some newer types of projectors can project the image directly, by using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Delius Swash Caps" panose="020B0604020202020204" charset="0"/>
                <a:hlinkClick r:id="rId6" tooltip="La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lasers</a:t>
            </a:r>
            <a:endParaRPr lang="en-US" sz="1800" dirty="0">
              <a:solidFill>
                <a:schemeClr val="tx1"/>
              </a:solidFill>
              <a:latin typeface="Delius Swash Caps" panose="020B060402020202020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905095"/>
                  </p:ext>
                </p:extLst>
              </p:nvPr>
            </p:nvGraphicFramePr>
            <p:xfrm>
              <a:off x="-4016003" y="4356100"/>
              <a:ext cx="4330955" cy="322415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330955" cy="3224156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32873" ay="-367884" az="-33874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004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Led Tv">
                <a:extLst>
                  <a:ext uri="{FF2B5EF4-FFF2-40B4-BE49-F238E27FC236}">
                    <a16:creationId xmlns:a16="http://schemas.microsoft.com/office/drawing/2014/main" id="{71FC05E1-3111-4018-8AAC-1ECF6DA57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016003" y="4356100"/>
                <a:ext cx="4330955" cy="3224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744928"/>
                  </p:ext>
                </p:extLst>
              </p:nvPr>
            </p:nvGraphicFramePr>
            <p:xfrm rot="264237">
              <a:off x="6602277" y="1917097"/>
              <a:ext cx="2570725" cy="2056581"/>
            </p:xfrm>
            <a:graphic>
              <a:graphicData uri="http://schemas.microsoft.com/office/drawing/2017/model3d">
                <am3d:model3d r:embed="rId9">
                  <am3d:spPr>
                    <a:xfrm rot="264237">
                      <a:off x="0" y="0"/>
                      <a:ext cx="2570725" cy="2056581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3037273" ay="-2310411" az="-223091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6468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64237">
                <a:off x="6602277" y="1917097"/>
                <a:ext cx="2570725" cy="2056581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oogle Shape;2192;p53">
            <a:extLst>
              <a:ext uri="{FF2B5EF4-FFF2-40B4-BE49-F238E27FC236}">
                <a16:creationId xmlns:a16="http://schemas.microsoft.com/office/drawing/2014/main" id="{89AA2B24-1E7B-4EBE-9CC2-322316F0A404}"/>
              </a:ext>
            </a:extLst>
          </p:cNvPr>
          <p:cNvGrpSpPr/>
          <p:nvPr/>
        </p:nvGrpSpPr>
        <p:grpSpPr>
          <a:xfrm>
            <a:off x="1909213" y="203600"/>
            <a:ext cx="840834" cy="817723"/>
            <a:chOff x="-164200" y="1462250"/>
            <a:chExt cx="1037425" cy="949475"/>
          </a:xfrm>
        </p:grpSpPr>
        <p:sp>
          <p:nvSpPr>
            <p:cNvPr id="56" name="Google Shape;2193;p53">
              <a:extLst>
                <a:ext uri="{FF2B5EF4-FFF2-40B4-BE49-F238E27FC236}">
                  <a16:creationId xmlns:a16="http://schemas.microsoft.com/office/drawing/2014/main" id="{DC1B6430-5A99-4860-9F57-35DADBBE2A3C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3</a:t>
              </a:r>
              <a:endParaRPr dirty="0"/>
            </a:p>
          </p:txBody>
        </p:sp>
        <p:sp>
          <p:nvSpPr>
            <p:cNvPr id="58" name="Google Shape;2194;p53">
              <a:extLst>
                <a:ext uri="{FF2B5EF4-FFF2-40B4-BE49-F238E27FC236}">
                  <a16:creationId xmlns:a16="http://schemas.microsoft.com/office/drawing/2014/main" id="{25983F0D-AC58-44E8-A1E9-BE6850830E70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5;p53">
              <a:extLst>
                <a:ext uri="{FF2B5EF4-FFF2-40B4-BE49-F238E27FC236}">
                  <a16:creationId xmlns:a16="http://schemas.microsoft.com/office/drawing/2014/main" id="{9989187F-37FF-4EA9-BBCE-31652E42E29C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6;p53">
              <a:extLst>
                <a:ext uri="{FF2B5EF4-FFF2-40B4-BE49-F238E27FC236}">
                  <a16:creationId xmlns:a16="http://schemas.microsoft.com/office/drawing/2014/main" id="{A8F37107-4822-4507-9689-923F25E6B6C4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7;p53">
              <a:extLst>
                <a:ext uri="{FF2B5EF4-FFF2-40B4-BE49-F238E27FC236}">
                  <a16:creationId xmlns:a16="http://schemas.microsoft.com/office/drawing/2014/main" id="{3DA8BAC1-6AD9-4D83-802F-F584536E3FE7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8;p53">
              <a:extLst>
                <a:ext uri="{FF2B5EF4-FFF2-40B4-BE49-F238E27FC236}">
                  <a16:creationId xmlns:a16="http://schemas.microsoft.com/office/drawing/2014/main" id="{2FB70CF5-FDF6-4E97-9E62-B17A922E85A4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9;p53">
              <a:extLst>
                <a:ext uri="{FF2B5EF4-FFF2-40B4-BE49-F238E27FC236}">
                  <a16:creationId xmlns:a16="http://schemas.microsoft.com/office/drawing/2014/main" id="{3B461348-CD0B-4B7E-9BC0-0917D1A2338E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0;p53">
              <a:extLst>
                <a:ext uri="{FF2B5EF4-FFF2-40B4-BE49-F238E27FC236}">
                  <a16:creationId xmlns:a16="http://schemas.microsoft.com/office/drawing/2014/main" id="{BB6BBEC7-D34F-4BA7-91F8-7EC86E966972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1;p53">
              <a:extLst>
                <a:ext uri="{FF2B5EF4-FFF2-40B4-BE49-F238E27FC236}">
                  <a16:creationId xmlns:a16="http://schemas.microsoft.com/office/drawing/2014/main" id="{C7D164F6-81D5-44E6-A671-02C1E73F314F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2;p53">
              <a:extLst>
                <a:ext uri="{FF2B5EF4-FFF2-40B4-BE49-F238E27FC236}">
                  <a16:creationId xmlns:a16="http://schemas.microsoft.com/office/drawing/2014/main" id="{B2B66717-9293-488F-A5B1-19EEB096CE5F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3;p53">
              <a:extLst>
                <a:ext uri="{FF2B5EF4-FFF2-40B4-BE49-F238E27FC236}">
                  <a16:creationId xmlns:a16="http://schemas.microsoft.com/office/drawing/2014/main" id="{B5B82B1A-55F1-4625-893E-CCB791488AD7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04;p53">
              <a:extLst>
                <a:ext uri="{FF2B5EF4-FFF2-40B4-BE49-F238E27FC236}">
                  <a16:creationId xmlns:a16="http://schemas.microsoft.com/office/drawing/2014/main" id="{0C334F43-F1E0-4265-99C2-677A6E2A5C07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5;p53">
              <a:extLst>
                <a:ext uri="{FF2B5EF4-FFF2-40B4-BE49-F238E27FC236}">
                  <a16:creationId xmlns:a16="http://schemas.microsoft.com/office/drawing/2014/main" id="{39D932E1-C829-4208-9677-BD8E21F24F41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6;p53">
              <a:extLst>
                <a:ext uri="{FF2B5EF4-FFF2-40B4-BE49-F238E27FC236}">
                  <a16:creationId xmlns:a16="http://schemas.microsoft.com/office/drawing/2014/main" id="{2B572438-4772-4D37-B997-5DCDDDE12BE5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7;p53">
              <a:extLst>
                <a:ext uri="{FF2B5EF4-FFF2-40B4-BE49-F238E27FC236}">
                  <a16:creationId xmlns:a16="http://schemas.microsoft.com/office/drawing/2014/main" id="{0541B4AC-30B5-45E0-8FFB-A9104E61AFDA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8;p53">
              <a:extLst>
                <a:ext uri="{FF2B5EF4-FFF2-40B4-BE49-F238E27FC236}">
                  <a16:creationId xmlns:a16="http://schemas.microsoft.com/office/drawing/2014/main" id="{A52BD9F1-C66F-4C39-BE93-B394C093AD05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9;p53">
              <a:extLst>
                <a:ext uri="{FF2B5EF4-FFF2-40B4-BE49-F238E27FC236}">
                  <a16:creationId xmlns:a16="http://schemas.microsoft.com/office/drawing/2014/main" id="{368A7511-0F6C-4536-B7B6-41050BE9063B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0;p53">
              <a:extLst>
                <a:ext uri="{FF2B5EF4-FFF2-40B4-BE49-F238E27FC236}">
                  <a16:creationId xmlns:a16="http://schemas.microsoft.com/office/drawing/2014/main" id="{B317B689-5E6A-461F-9957-6189FE7DE5E8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1;p53">
              <a:extLst>
                <a:ext uri="{FF2B5EF4-FFF2-40B4-BE49-F238E27FC236}">
                  <a16:creationId xmlns:a16="http://schemas.microsoft.com/office/drawing/2014/main" id="{42D715C7-CCBC-44CA-8325-54FC1851DB85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2;p53">
              <a:extLst>
                <a:ext uri="{FF2B5EF4-FFF2-40B4-BE49-F238E27FC236}">
                  <a16:creationId xmlns:a16="http://schemas.microsoft.com/office/drawing/2014/main" id="{A504F8A6-5786-4706-91C3-0B6743EF5E5F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3;p53">
              <a:extLst>
                <a:ext uri="{FF2B5EF4-FFF2-40B4-BE49-F238E27FC236}">
                  <a16:creationId xmlns:a16="http://schemas.microsoft.com/office/drawing/2014/main" id="{0EA40982-4E25-49AA-9808-E85CC51109B1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4;p53">
              <a:extLst>
                <a:ext uri="{FF2B5EF4-FFF2-40B4-BE49-F238E27FC236}">
                  <a16:creationId xmlns:a16="http://schemas.microsoft.com/office/drawing/2014/main" id="{BFC9ECD5-61A9-425B-9D88-AA7A14CCC644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5;p53">
              <a:extLst>
                <a:ext uri="{FF2B5EF4-FFF2-40B4-BE49-F238E27FC236}">
                  <a16:creationId xmlns:a16="http://schemas.microsoft.com/office/drawing/2014/main" id="{E6848021-B6E7-44E9-957B-E4D0FAA91B14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6;p53">
              <a:extLst>
                <a:ext uri="{FF2B5EF4-FFF2-40B4-BE49-F238E27FC236}">
                  <a16:creationId xmlns:a16="http://schemas.microsoft.com/office/drawing/2014/main" id="{D182C489-B8FC-488D-908D-F23187D58E24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7;p53">
              <a:extLst>
                <a:ext uri="{FF2B5EF4-FFF2-40B4-BE49-F238E27FC236}">
                  <a16:creationId xmlns:a16="http://schemas.microsoft.com/office/drawing/2014/main" id="{078721A0-2E7D-4FA3-883A-3719324F91BF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76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-441164" y="-257684"/>
            <a:ext cx="8051893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dk1"/>
                </a:solidFill>
                <a:highlight>
                  <a:schemeClr val="dk2"/>
                </a:highlight>
              </a:rPr>
              <a:t>Input Output Interface</a:t>
            </a:r>
            <a:endParaRPr sz="5400" dirty="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pSp>
        <p:nvGrpSpPr>
          <p:cNvPr id="1871" name="Google Shape;1871;p49"/>
          <p:cNvGrpSpPr/>
          <p:nvPr/>
        </p:nvGrpSpPr>
        <p:grpSpPr>
          <a:xfrm rot="2410577">
            <a:off x="-151671" y="4082205"/>
            <a:ext cx="1024638" cy="1012136"/>
            <a:chOff x="820950" y="1441799"/>
            <a:chExt cx="1953192" cy="2175517"/>
          </a:xfrm>
        </p:grpSpPr>
        <p:sp>
          <p:nvSpPr>
            <p:cNvPr id="1872" name="Google Shape;1872;p49"/>
            <p:cNvSpPr/>
            <p:nvPr/>
          </p:nvSpPr>
          <p:spPr>
            <a:xfrm>
              <a:off x="820950" y="1441799"/>
              <a:ext cx="1953192" cy="2175517"/>
            </a:xfrm>
            <a:custGeom>
              <a:avLst/>
              <a:gdLst/>
              <a:ahLst/>
              <a:cxnLst/>
              <a:rect l="l" t="t" r="r" b="b"/>
              <a:pathLst>
                <a:path w="47133" h="52498" extrusionOk="0">
                  <a:moveTo>
                    <a:pt x="33954" y="0"/>
                  </a:moveTo>
                  <a:cubicBezTo>
                    <a:pt x="33630" y="0"/>
                    <a:pt x="33306" y="36"/>
                    <a:pt x="32982" y="108"/>
                  </a:cubicBezTo>
                  <a:lnTo>
                    <a:pt x="5581" y="6157"/>
                  </a:lnTo>
                  <a:cubicBezTo>
                    <a:pt x="3205" y="6661"/>
                    <a:pt x="1656" y="8966"/>
                    <a:pt x="2124" y="11342"/>
                  </a:cubicBezTo>
                  <a:cubicBezTo>
                    <a:pt x="1044" y="12314"/>
                    <a:pt x="0" y="13719"/>
                    <a:pt x="432" y="15699"/>
                  </a:cubicBezTo>
                  <a:cubicBezTo>
                    <a:pt x="720" y="17067"/>
                    <a:pt x="1692" y="18148"/>
                    <a:pt x="2989" y="18652"/>
                  </a:cubicBezTo>
                  <a:cubicBezTo>
                    <a:pt x="900" y="20776"/>
                    <a:pt x="1692" y="24305"/>
                    <a:pt x="4465" y="25349"/>
                  </a:cubicBezTo>
                  <a:cubicBezTo>
                    <a:pt x="2376" y="27473"/>
                    <a:pt x="3169" y="31002"/>
                    <a:pt x="5905" y="32082"/>
                  </a:cubicBezTo>
                  <a:cubicBezTo>
                    <a:pt x="3853" y="34171"/>
                    <a:pt x="4609" y="37735"/>
                    <a:pt x="7381" y="38779"/>
                  </a:cubicBezTo>
                  <a:cubicBezTo>
                    <a:pt x="5329" y="40904"/>
                    <a:pt x="6085" y="44432"/>
                    <a:pt x="8858" y="45477"/>
                  </a:cubicBezTo>
                  <a:cubicBezTo>
                    <a:pt x="7886" y="46485"/>
                    <a:pt x="7489" y="47889"/>
                    <a:pt x="7777" y="49257"/>
                  </a:cubicBezTo>
                  <a:cubicBezTo>
                    <a:pt x="8102" y="50662"/>
                    <a:pt x="9362" y="51634"/>
                    <a:pt x="10802" y="51634"/>
                  </a:cubicBezTo>
                  <a:cubicBezTo>
                    <a:pt x="11018" y="51634"/>
                    <a:pt x="11234" y="51634"/>
                    <a:pt x="11450" y="51598"/>
                  </a:cubicBezTo>
                  <a:cubicBezTo>
                    <a:pt x="11594" y="51562"/>
                    <a:pt x="11738" y="51490"/>
                    <a:pt x="11882" y="51454"/>
                  </a:cubicBezTo>
                  <a:cubicBezTo>
                    <a:pt x="12710" y="52138"/>
                    <a:pt x="13719" y="52498"/>
                    <a:pt x="14799" y="52498"/>
                  </a:cubicBezTo>
                  <a:cubicBezTo>
                    <a:pt x="15123" y="52498"/>
                    <a:pt x="15447" y="52462"/>
                    <a:pt x="15771" y="52390"/>
                  </a:cubicBezTo>
                  <a:lnTo>
                    <a:pt x="43172" y="46377"/>
                  </a:lnTo>
                  <a:cubicBezTo>
                    <a:pt x="45585" y="45837"/>
                    <a:pt x="47133" y="43424"/>
                    <a:pt x="46593" y="41012"/>
                  </a:cubicBezTo>
                  <a:lnTo>
                    <a:pt x="38347" y="3565"/>
                  </a:lnTo>
                  <a:cubicBezTo>
                    <a:pt x="37879" y="1476"/>
                    <a:pt x="36079" y="0"/>
                    <a:pt x="3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2820000" algn="bl" rotWithShape="0">
                <a:srgbClr val="000000">
                  <a:alpha val="8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1005936" y="1538560"/>
              <a:ext cx="1648856" cy="1958662"/>
            </a:xfrm>
            <a:custGeom>
              <a:avLst/>
              <a:gdLst/>
              <a:ahLst/>
              <a:cxnLst/>
              <a:rect l="l" t="t" r="r" b="b"/>
              <a:pathLst>
                <a:path w="39789" h="47265" extrusionOk="0">
                  <a:moveTo>
                    <a:pt x="29462" y="0"/>
                  </a:moveTo>
                  <a:cubicBezTo>
                    <a:pt x="29329" y="0"/>
                    <a:pt x="29194" y="14"/>
                    <a:pt x="29058" y="42"/>
                  </a:cubicBezTo>
                  <a:lnTo>
                    <a:pt x="1657" y="6091"/>
                  </a:lnTo>
                  <a:cubicBezTo>
                    <a:pt x="649" y="6307"/>
                    <a:pt x="1" y="7315"/>
                    <a:pt x="217" y="8323"/>
                  </a:cubicBezTo>
                  <a:lnTo>
                    <a:pt x="8462" y="45770"/>
                  </a:lnTo>
                  <a:cubicBezTo>
                    <a:pt x="8647" y="46662"/>
                    <a:pt x="9409" y="47265"/>
                    <a:pt x="10278" y="47265"/>
                  </a:cubicBezTo>
                  <a:cubicBezTo>
                    <a:pt x="10427" y="47265"/>
                    <a:pt x="10578" y="47247"/>
                    <a:pt x="10731" y="47210"/>
                  </a:cubicBezTo>
                  <a:lnTo>
                    <a:pt x="38132" y="41197"/>
                  </a:lnTo>
                  <a:cubicBezTo>
                    <a:pt x="39140" y="40981"/>
                    <a:pt x="39788" y="39973"/>
                    <a:pt x="39572" y="38929"/>
                  </a:cubicBezTo>
                  <a:lnTo>
                    <a:pt x="31327" y="1482"/>
                  </a:lnTo>
                  <a:cubicBezTo>
                    <a:pt x="31139" y="605"/>
                    <a:pt x="30351" y="0"/>
                    <a:pt x="29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2013121" y="2827940"/>
              <a:ext cx="540170" cy="423724"/>
            </a:xfrm>
            <a:custGeom>
              <a:avLst/>
              <a:gdLst/>
              <a:ahLst/>
              <a:cxnLst/>
              <a:rect l="l" t="t" r="r" b="b"/>
              <a:pathLst>
                <a:path w="13035" h="10225" extrusionOk="0">
                  <a:moveTo>
                    <a:pt x="10202" y="0"/>
                  </a:moveTo>
                  <a:cubicBezTo>
                    <a:pt x="10092" y="0"/>
                    <a:pt x="9979" y="12"/>
                    <a:pt x="9866" y="36"/>
                  </a:cubicBezTo>
                  <a:lnTo>
                    <a:pt x="1369" y="1909"/>
                  </a:lnTo>
                  <a:cubicBezTo>
                    <a:pt x="541" y="2089"/>
                    <a:pt x="0" y="2917"/>
                    <a:pt x="181" y="3745"/>
                  </a:cubicBezTo>
                  <a:lnTo>
                    <a:pt x="1333" y="9002"/>
                  </a:lnTo>
                  <a:cubicBezTo>
                    <a:pt x="1521" y="9722"/>
                    <a:pt x="2145" y="10225"/>
                    <a:pt x="2873" y="10225"/>
                  </a:cubicBezTo>
                  <a:cubicBezTo>
                    <a:pt x="2981" y="10225"/>
                    <a:pt x="3093" y="10214"/>
                    <a:pt x="3205" y="10190"/>
                  </a:cubicBezTo>
                  <a:lnTo>
                    <a:pt x="11667" y="8318"/>
                  </a:lnTo>
                  <a:cubicBezTo>
                    <a:pt x="12531" y="8138"/>
                    <a:pt x="13035" y="7310"/>
                    <a:pt x="12855" y="6482"/>
                  </a:cubicBezTo>
                  <a:lnTo>
                    <a:pt x="11703" y="1225"/>
                  </a:lnTo>
                  <a:cubicBezTo>
                    <a:pt x="11547" y="478"/>
                    <a:pt x="10908" y="0"/>
                    <a:pt x="10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2080253" y="2926400"/>
              <a:ext cx="376068" cy="82134"/>
            </a:xfrm>
            <a:custGeom>
              <a:avLst/>
              <a:gdLst/>
              <a:ahLst/>
              <a:cxnLst/>
              <a:rect l="l" t="t" r="r" b="b"/>
              <a:pathLst>
                <a:path w="9075" h="1982" fill="none" extrusionOk="0">
                  <a:moveTo>
                    <a:pt x="1" y="1981"/>
                  </a:moveTo>
                  <a:lnTo>
                    <a:pt x="907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2096663" y="2998048"/>
              <a:ext cx="374576" cy="83584"/>
            </a:xfrm>
            <a:custGeom>
              <a:avLst/>
              <a:gdLst/>
              <a:ahLst/>
              <a:cxnLst/>
              <a:rect l="l" t="t" r="r" b="b"/>
              <a:pathLst>
                <a:path w="9039" h="2017" fill="none" extrusionOk="0">
                  <a:moveTo>
                    <a:pt x="1" y="2017"/>
                  </a:moveTo>
                  <a:lnTo>
                    <a:pt x="903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2111581" y="3071147"/>
              <a:ext cx="376068" cy="82093"/>
            </a:xfrm>
            <a:custGeom>
              <a:avLst/>
              <a:gdLst/>
              <a:ahLst/>
              <a:cxnLst/>
              <a:rect l="l" t="t" r="r" b="b"/>
              <a:pathLst>
                <a:path w="9075" h="1981" fill="none" extrusionOk="0">
                  <a:moveTo>
                    <a:pt x="1" y="1981"/>
                  </a:moveTo>
                  <a:lnTo>
                    <a:pt x="907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947755" y="1875999"/>
              <a:ext cx="477513" cy="1566764"/>
            </a:xfrm>
            <a:custGeom>
              <a:avLst/>
              <a:gdLst/>
              <a:ahLst/>
              <a:cxnLst/>
              <a:rect l="l" t="t" r="r" b="b"/>
              <a:pathLst>
                <a:path w="11523" h="37808" fill="none" extrusionOk="0">
                  <a:moveTo>
                    <a:pt x="3745" y="0"/>
                  </a:moveTo>
                  <a:cubicBezTo>
                    <a:pt x="4141" y="1692"/>
                    <a:pt x="1" y="2593"/>
                    <a:pt x="361" y="4285"/>
                  </a:cubicBezTo>
                  <a:cubicBezTo>
                    <a:pt x="721" y="5941"/>
                    <a:pt x="4862" y="5041"/>
                    <a:pt x="5222" y="6733"/>
                  </a:cubicBezTo>
                  <a:cubicBezTo>
                    <a:pt x="5618" y="8390"/>
                    <a:pt x="1477" y="9326"/>
                    <a:pt x="1837" y="10982"/>
                  </a:cubicBezTo>
                  <a:cubicBezTo>
                    <a:pt x="2197" y="12674"/>
                    <a:pt x="6338" y="11738"/>
                    <a:pt x="6698" y="13431"/>
                  </a:cubicBezTo>
                  <a:cubicBezTo>
                    <a:pt x="7094" y="15123"/>
                    <a:pt x="2953" y="15987"/>
                    <a:pt x="3313" y="17679"/>
                  </a:cubicBezTo>
                  <a:cubicBezTo>
                    <a:pt x="3673" y="19372"/>
                    <a:pt x="7814" y="18472"/>
                    <a:pt x="8210" y="20128"/>
                  </a:cubicBezTo>
                  <a:cubicBezTo>
                    <a:pt x="8570" y="21820"/>
                    <a:pt x="4429" y="22720"/>
                    <a:pt x="4790" y="24413"/>
                  </a:cubicBezTo>
                  <a:cubicBezTo>
                    <a:pt x="5150" y="26069"/>
                    <a:pt x="9290" y="25169"/>
                    <a:pt x="9686" y="26861"/>
                  </a:cubicBezTo>
                  <a:cubicBezTo>
                    <a:pt x="10047" y="28517"/>
                    <a:pt x="5906" y="29418"/>
                    <a:pt x="6266" y="31110"/>
                  </a:cubicBezTo>
                  <a:cubicBezTo>
                    <a:pt x="6626" y="32802"/>
                    <a:pt x="10767" y="31866"/>
                    <a:pt x="11163" y="33558"/>
                  </a:cubicBezTo>
                  <a:cubicBezTo>
                    <a:pt x="11523" y="35251"/>
                    <a:pt x="7382" y="36151"/>
                    <a:pt x="7742" y="37807"/>
                  </a:cubicBezTo>
                </a:path>
              </a:pathLst>
            </a:custGeom>
            <a:noFill/>
            <a:ln w="22500" cap="rnd" cmpd="sng">
              <a:solidFill>
                <a:schemeClr val="dk1"/>
              </a:solidFill>
              <a:prstDash val="solid"/>
              <a:miter lim="360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9"/>
          <p:cNvGrpSpPr/>
          <p:nvPr/>
        </p:nvGrpSpPr>
        <p:grpSpPr>
          <a:xfrm rot="19234819">
            <a:off x="7866105" y="4081102"/>
            <a:ext cx="1384817" cy="718459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1967479">
            <a:off x="6591059" y="-680586"/>
            <a:ext cx="1353072" cy="582045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36;p50">
            <a:extLst>
              <a:ext uri="{FF2B5EF4-FFF2-40B4-BE49-F238E27FC236}">
                <a16:creationId xmlns:a16="http://schemas.microsoft.com/office/drawing/2014/main" id="{F633935D-3E1F-4BAE-95BA-C5C89FB9B51F}"/>
              </a:ext>
            </a:extLst>
          </p:cNvPr>
          <p:cNvSpPr txBox="1">
            <a:spLocks/>
          </p:cNvSpPr>
          <p:nvPr/>
        </p:nvSpPr>
        <p:spPr>
          <a:xfrm>
            <a:off x="698500" y="1448642"/>
            <a:ext cx="7747000" cy="271695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16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Swash Caps"/>
              <a:buNone/>
              <a:defRPr sz="28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>
              <a:buSzPts val="1100"/>
            </a:pPr>
            <a:r>
              <a:rPr lang="en-US" sz="1800" dirty="0"/>
              <a:t>Input-output interface provides a method for transferring information between internal storage and external I/0 devices.</a:t>
            </a:r>
          </a:p>
          <a:p>
            <a:pPr marL="0" indent="0" algn="l">
              <a:buSzPts val="1100"/>
            </a:pPr>
            <a:endParaRPr lang="en-US" sz="2000" dirty="0">
              <a:solidFill>
                <a:schemeClr val="tx1"/>
              </a:solidFill>
              <a:latin typeface="Delius Swash Caps" panose="020B0604020202020204" charset="0"/>
            </a:endParaRPr>
          </a:p>
          <a:p>
            <a:pPr marL="0" indent="0" algn="l">
              <a:buSzPts val="1100"/>
            </a:pPr>
            <a:r>
              <a:rPr lang="en-US" sz="1800" dirty="0"/>
              <a:t>Peripherals connected to a computer need special communication links for interfacing them with the central processing unit</a:t>
            </a:r>
          </a:p>
          <a:p>
            <a:pPr marL="0" indent="0" algn="l">
              <a:buSzPts val="1100"/>
            </a:pPr>
            <a:endParaRPr lang="en-US" sz="1800" dirty="0">
              <a:solidFill>
                <a:schemeClr val="tx1"/>
              </a:solidFill>
              <a:latin typeface="Delius Swash Caps" panose="020B0604020202020204" charset="0"/>
            </a:endParaRPr>
          </a:p>
          <a:p>
            <a:pPr marL="0" indent="0" algn="l">
              <a:buSzPts val="1100"/>
            </a:pPr>
            <a:r>
              <a:rPr lang="en-US" sz="1800" dirty="0"/>
              <a:t>The purpose of the communication link is to resolve the </a:t>
            </a:r>
            <a:r>
              <a:rPr lang="en-US" sz="1800" u="sng" dirty="0"/>
              <a:t>differences</a:t>
            </a:r>
            <a:r>
              <a:rPr lang="en-US" sz="1800" dirty="0"/>
              <a:t> that exist between the central computer and each peripheral. Some of the differences are:</a:t>
            </a:r>
            <a:endParaRPr lang="en-US" sz="1800" dirty="0">
              <a:solidFill>
                <a:schemeClr val="tx1"/>
              </a:solidFill>
              <a:latin typeface="Delius Swash Caps" panose="020B060402020202020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3155530"/>
                  </p:ext>
                </p:extLst>
              </p:nvPr>
            </p:nvGraphicFramePr>
            <p:xfrm rot="264237">
              <a:off x="2998156" y="-1713168"/>
              <a:ext cx="1424702" cy="1712383"/>
            </p:xfrm>
            <a:graphic>
              <a:graphicData uri="http://schemas.microsoft.com/office/drawing/2017/model3d">
                <am3d:model3d r:embed="rId3">
                  <am3d:spPr>
                    <a:xfrm rot="264237">
                      <a:off x="0" y="0"/>
                      <a:ext cx="1424702" cy="1712383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-5718436" ay="-940677" az="-426178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04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Office Projector">
                <a:extLst>
                  <a:ext uri="{FF2B5EF4-FFF2-40B4-BE49-F238E27FC236}">
                    <a16:creationId xmlns:a16="http://schemas.microsoft.com/office/drawing/2014/main" id="{095A59B6-0B14-4732-95BB-AC0C2CD728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64237">
                <a:off x="2998156" y="-1713168"/>
                <a:ext cx="1424702" cy="1712383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oogle Shape;2192;p53">
            <a:extLst>
              <a:ext uri="{FF2B5EF4-FFF2-40B4-BE49-F238E27FC236}">
                <a16:creationId xmlns:a16="http://schemas.microsoft.com/office/drawing/2014/main" id="{89AA2B24-1E7B-4EBE-9CC2-322316F0A404}"/>
              </a:ext>
            </a:extLst>
          </p:cNvPr>
          <p:cNvGrpSpPr/>
          <p:nvPr/>
        </p:nvGrpSpPr>
        <p:grpSpPr>
          <a:xfrm rot="8512662">
            <a:off x="8977086" y="-1521294"/>
            <a:ext cx="1264498" cy="1301973"/>
            <a:chOff x="-164200" y="1462250"/>
            <a:chExt cx="1037425" cy="949475"/>
          </a:xfrm>
        </p:grpSpPr>
        <p:sp>
          <p:nvSpPr>
            <p:cNvPr id="56" name="Google Shape;2193;p53">
              <a:extLst>
                <a:ext uri="{FF2B5EF4-FFF2-40B4-BE49-F238E27FC236}">
                  <a16:creationId xmlns:a16="http://schemas.microsoft.com/office/drawing/2014/main" id="{DC1B6430-5A99-4860-9F57-35DADBBE2A3C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/>
                <a:t>3</a:t>
              </a:r>
              <a:endParaRPr dirty="0"/>
            </a:p>
          </p:txBody>
        </p:sp>
        <p:sp>
          <p:nvSpPr>
            <p:cNvPr id="58" name="Google Shape;2194;p53">
              <a:extLst>
                <a:ext uri="{FF2B5EF4-FFF2-40B4-BE49-F238E27FC236}">
                  <a16:creationId xmlns:a16="http://schemas.microsoft.com/office/drawing/2014/main" id="{25983F0D-AC58-44E8-A1E9-BE6850830E70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5;p53">
              <a:extLst>
                <a:ext uri="{FF2B5EF4-FFF2-40B4-BE49-F238E27FC236}">
                  <a16:creationId xmlns:a16="http://schemas.microsoft.com/office/drawing/2014/main" id="{9989187F-37FF-4EA9-BBCE-31652E42E29C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6;p53">
              <a:extLst>
                <a:ext uri="{FF2B5EF4-FFF2-40B4-BE49-F238E27FC236}">
                  <a16:creationId xmlns:a16="http://schemas.microsoft.com/office/drawing/2014/main" id="{A8F37107-4822-4507-9689-923F25E6B6C4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7;p53">
              <a:extLst>
                <a:ext uri="{FF2B5EF4-FFF2-40B4-BE49-F238E27FC236}">
                  <a16:creationId xmlns:a16="http://schemas.microsoft.com/office/drawing/2014/main" id="{3DA8BAC1-6AD9-4D83-802F-F584536E3FE7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8;p53">
              <a:extLst>
                <a:ext uri="{FF2B5EF4-FFF2-40B4-BE49-F238E27FC236}">
                  <a16:creationId xmlns:a16="http://schemas.microsoft.com/office/drawing/2014/main" id="{2FB70CF5-FDF6-4E97-9E62-B17A922E85A4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9;p53">
              <a:extLst>
                <a:ext uri="{FF2B5EF4-FFF2-40B4-BE49-F238E27FC236}">
                  <a16:creationId xmlns:a16="http://schemas.microsoft.com/office/drawing/2014/main" id="{3B461348-CD0B-4B7E-9BC0-0917D1A2338E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00;p53">
              <a:extLst>
                <a:ext uri="{FF2B5EF4-FFF2-40B4-BE49-F238E27FC236}">
                  <a16:creationId xmlns:a16="http://schemas.microsoft.com/office/drawing/2014/main" id="{BB6BBEC7-D34F-4BA7-91F8-7EC86E966972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01;p53">
              <a:extLst>
                <a:ext uri="{FF2B5EF4-FFF2-40B4-BE49-F238E27FC236}">
                  <a16:creationId xmlns:a16="http://schemas.microsoft.com/office/drawing/2014/main" id="{C7D164F6-81D5-44E6-A671-02C1E73F314F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02;p53">
              <a:extLst>
                <a:ext uri="{FF2B5EF4-FFF2-40B4-BE49-F238E27FC236}">
                  <a16:creationId xmlns:a16="http://schemas.microsoft.com/office/drawing/2014/main" id="{B2B66717-9293-488F-A5B1-19EEB096CE5F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03;p53">
              <a:extLst>
                <a:ext uri="{FF2B5EF4-FFF2-40B4-BE49-F238E27FC236}">
                  <a16:creationId xmlns:a16="http://schemas.microsoft.com/office/drawing/2014/main" id="{B5B82B1A-55F1-4625-893E-CCB791488AD7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204;p53">
              <a:extLst>
                <a:ext uri="{FF2B5EF4-FFF2-40B4-BE49-F238E27FC236}">
                  <a16:creationId xmlns:a16="http://schemas.microsoft.com/office/drawing/2014/main" id="{0C334F43-F1E0-4265-99C2-677A6E2A5C07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05;p53">
              <a:extLst>
                <a:ext uri="{FF2B5EF4-FFF2-40B4-BE49-F238E27FC236}">
                  <a16:creationId xmlns:a16="http://schemas.microsoft.com/office/drawing/2014/main" id="{39D932E1-C829-4208-9677-BD8E21F24F41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06;p53">
              <a:extLst>
                <a:ext uri="{FF2B5EF4-FFF2-40B4-BE49-F238E27FC236}">
                  <a16:creationId xmlns:a16="http://schemas.microsoft.com/office/drawing/2014/main" id="{2B572438-4772-4D37-B997-5DCDDDE12BE5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07;p53">
              <a:extLst>
                <a:ext uri="{FF2B5EF4-FFF2-40B4-BE49-F238E27FC236}">
                  <a16:creationId xmlns:a16="http://schemas.microsoft.com/office/drawing/2014/main" id="{0541B4AC-30B5-45E0-8FFB-A9104E61AFDA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08;p53">
              <a:extLst>
                <a:ext uri="{FF2B5EF4-FFF2-40B4-BE49-F238E27FC236}">
                  <a16:creationId xmlns:a16="http://schemas.microsoft.com/office/drawing/2014/main" id="{A52BD9F1-C66F-4C39-BE93-B394C093AD05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09;p53">
              <a:extLst>
                <a:ext uri="{FF2B5EF4-FFF2-40B4-BE49-F238E27FC236}">
                  <a16:creationId xmlns:a16="http://schemas.microsoft.com/office/drawing/2014/main" id="{368A7511-0F6C-4536-B7B6-41050BE9063B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10;p53">
              <a:extLst>
                <a:ext uri="{FF2B5EF4-FFF2-40B4-BE49-F238E27FC236}">
                  <a16:creationId xmlns:a16="http://schemas.microsoft.com/office/drawing/2014/main" id="{B317B689-5E6A-461F-9957-6189FE7DE5E8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1;p53">
              <a:extLst>
                <a:ext uri="{FF2B5EF4-FFF2-40B4-BE49-F238E27FC236}">
                  <a16:creationId xmlns:a16="http://schemas.microsoft.com/office/drawing/2014/main" id="{42D715C7-CCBC-44CA-8325-54FC1851DB85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12;p53">
              <a:extLst>
                <a:ext uri="{FF2B5EF4-FFF2-40B4-BE49-F238E27FC236}">
                  <a16:creationId xmlns:a16="http://schemas.microsoft.com/office/drawing/2014/main" id="{A504F8A6-5786-4706-91C3-0B6743EF5E5F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13;p53">
              <a:extLst>
                <a:ext uri="{FF2B5EF4-FFF2-40B4-BE49-F238E27FC236}">
                  <a16:creationId xmlns:a16="http://schemas.microsoft.com/office/drawing/2014/main" id="{0EA40982-4E25-49AA-9808-E85CC51109B1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4;p53">
              <a:extLst>
                <a:ext uri="{FF2B5EF4-FFF2-40B4-BE49-F238E27FC236}">
                  <a16:creationId xmlns:a16="http://schemas.microsoft.com/office/drawing/2014/main" id="{BFC9ECD5-61A9-425B-9D88-AA7A14CCC644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5;p53">
              <a:extLst>
                <a:ext uri="{FF2B5EF4-FFF2-40B4-BE49-F238E27FC236}">
                  <a16:creationId xmlns:a16="http://schemas.microsoft.com/office/drawing/2014/main" id="{E6848021-B6E7-44E9-957B-E4D0FAA91B14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6;p53">
              <a:extLst>
                <a:ext uri="{FF2B5EF4-FFF2-40B4-BE49-F238E27FC236}">
                  <a16:creationId xmlns:a16="http://schemas.microsoft.com/office/drawing/2014/main" id="{D182C489-B8FC-488D-908D-F23187D58E24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7;p53">
              <a:extLst>
                <a:ext uri="{FF2B5EF4-FFF2-40B4-BE49-F238E27FC236}">
                  <a16:creationId xmlns:a16="http://schemas.microsoft.com/office/drawing/2014/main" id="{078721A0-2E7D-4FA3-883A-3719324F91BF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391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Aesthetic Notes for School by Slidesgo">
  <a:themeElements>
    <a:clrScheme name="Simple Light">
      <a:dk1>
        <a:srgbClr val="000000"/>
      </a:dk1>
      <a:lt1>
        <a:srgbClr val="ECECEC"/>
      </a:lt1>
      <a:dk2>
        <a:srgbClr val="FFDBDE"/>
      </a:dk2>
      <a:lt2>
        <a:srgbClr val="AEC6CF"/>
      </a:lt2>
      <a:accent1>
        <a:srgbClr val="FECBA7"/>
      </a:accent1>
      <a:accent2>
        <a:srgbClr val="FEB7C0"/>
      </a:accent2>
      <a:accent3>
        <a:srgbClr val="6B9BA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788</Words>
  <Application>Microsoft Office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Delius Swash Caps</vt:lpstr>
      <vt:lpstr>Arial</vt:lpstr>
      <vt:lpstr>Dancing Script</vt:lpstr>
      <vt:lpstr>Pretty Aesthetic Notes for School by Slidesgo</vt:lpstr>
      <vt:lpstr>Input Output Organization</vt:lpstr>
      <vt:lpstr>Input Output Organization</vt:lpstr>
      <vt:lpstr>Input Output Organization</vt:lpstr>
      <vt:lpstr>Peripheral Devices</vt:lpstr>
      <vt:lpstr>Printer</vt:lpstr>
      <vt:lpstr>Monitor</vt:lpstr>
      <vt:lpstr>Monitor</vt:lpstr>
      <vt:lpstr>Projector</vt:lpstr>
      <vt:lpstr>Input Output Interface</vt:lpstr>
      <vt:lpstr>Input Output Interface</vt:lpstr>
      <vt:lpstr>I/O Bus Diagram</vt:lpstr>
      <vt:lpstr>I/O Bus Diagram</vt:lpstr>
      <vt:lpstr>I/O Bus-Lines</vt:lpstr>
      <vt:lpstr>Input Output  Vs  Memory Bus</vt:lpstr>
      <vt:lpstr>Input Output Vs Memory Bus</vt:lpstr>
      <vt:lpstr>Ways to communicate with memory and input output devices</vt:lpstr>
      <vt:lpstr>ThankYou!!!</vt:lpstr>
      <vt:lpstr>Ways to communicate with memory and I/O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Output Organization</dc:title>
  <dc:creator>priyanshu batham</dc:creator>
  <cp:lastModifiedBy>priyanshu batham</cp:lastModifiedBy>
  <cp:revision>19</cp:revision>
  <dcterms:modified xsi:type="dcterms:W3CDTF">2023-10-04T17:10:22Z</dcterms:modified>
</cp:coreProperties>
</file>